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5"/>
  </p:notesMasterIdLst>
  <p:handoutMasterIdLst>
    <p:handoutMasterId r:id="rId36"/>
  </p:handoutMasterIdLst>
  <p:sldIdLst>
    <p:sldId id="256" r:id="rId2"/>
    <p:sldId id="266" r:id="rId3"/>
    <p:sldId id="346" r:id="rId4"/>
    <p:sldId id="264" r:id="rId5"/>
    <p:sldId id="333" r:id="rId6"/>
    <p:sldId id="335" r:id="rId7"/>
    <p:sldId id="336" r:id="rId8"/>
    <p:sldId id="334" r:id="rId9"/>
    <p:sldId id="362" r:id="rId10"/>
    <p:sldId id="363" r:id="rId11"/>
    <p:sldId id="364" r:id="rId12"/>
    <p:sldId id="366" r:id="rId13"/>
    <p:sldId id="291" r:id="rId14"/>
    <p:sldId id="323" r:id="rId15"/>
    <p:sldId id="260" r:id="rId16"/>
    <p:sldId id="293" r:id="rId17"/>
    <p:sldId id="345" r:id="rId18"/>
    <p:sldId id="342" r:id="rId19"/>
    <p:sldId id="298" r:id="rId20"/>
    <p:sldId id="356" r:id="rId21"/>
    <p:sldId id="357" r:id="rId22"/>
    <p:sldId id="358" r:id="rId23"/>
    <p:sldId id="350" r:id="rId24"/>
    <p:sldId id="349" r:id="rId25"/>
    <p:sldId id="352" r:id="rId26"/>
    <p:sldId id="353" r:id="rId27"/>
    <p:sldId id="360" r:id="rId28"/>
    <p:sldId id="361" r:id="rId29"/>
    <p:sldId id="354" r:id="rId30"/>
    <p:sldId id="355" r:id="rId31"/>
    <p:sldId id="351" r:id="rId32"/>
    <p:sldId id="296" r:id="rId33"/>
    <p:sldId id="289" r:id="rId34"/>
  </p:sldIdLst>
  <p:sldSz cx="9144000" cy="6858000" type="screen4x3"/>
  <p:notesSz cx="6881813"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5738" autoAdjust="0"/>
  </p:normalViewPr>
  <p:slideViewPr>
    <p:cSldViewPr>
      <p:cViewPr varScale="1">
        <p:scale>
          <a:sx n="71" d="100"/>
          <a:sy n="71" d="100"/>
        </p:scale>
        <p:origin x="2748" y="60"/>
      </p:cViewPr>
      <p:guideLst>
        <p:guide orient="horz" pos="2160"/>
        <p:guide pos="2880"/>
      </p:guideLst>
    </p:cSldViewPr>
  </p:slideViewPr>
  <p:notesTextViewPr>
    <p:cViewPr>
      <p:scale>
        <a:sx n="1" d="1"/>
        <a:sy n="1" d="1"/>
      </p:scale>
      <p:origin x="0" y="0"/>
    </p:cViewPr>
  </p:notesTextViewPr>
  <p:sorterViewPr>
    <p:cViewPr>
      <p:scale>
        <a:sx n="100" d="100"/>
        <a:sy n="100" d="100"/>
      </p:scale>
      <p:origin x="0" y="-8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898101" y="0"/>
            <a:ext cx="2982119" cy="464820"/>
          </a:xfrm>
          <a:prstGeom prst="rect">
            <a:avLst/>
          </a:prstGeom>
        </p:spPr>
        <p:txBody>
          <a:bodyPr vert="horz" lIns="92437" tIns="46219" rIns="92437" bIns="46219" rtlCol="0"/>
          <a:lstStyle>
            <a:lvl1pPr algn="r">
              <a:defRPr sz="1200"/>
            </a:lvl1pPr>
          </a:lstStyle>
          <a:p>
            <a:fld id="{8D3D9144-CEC7-4FAB-B51B-BC4663F4E6AA}" type="datetimeFigureOut">
              <a:rPr lang="en-US" smtClean="0"/>
              <a:t>11/9/2018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7"/>
            <a:ext cx="2982119" cy="464820"/>
          </a:xfrm>
          <a:prstGeom prst="rect">
            <a:avLst/>
          </a:prstGeom>
        </p:spPr>
        <p:txBody>
          <a:bodyPr vert="horz" lIns="92437" tIns="46219" rIns="92437" bIns="46219" rtlCol="0" anchor="b"/>
          <a:lstStyle>
            <a:lvl1pPr algn="r">
              <a:defRPr sz="1200"/>
            </a:lvl1pPr>
          </a:lstStyle>
          <a:p>
            <a:fld id="{3466C1D4-AED2-4E01-99FF-40E10EE92A77}" type="slidenum">
              <a:rPr lang="en-US" smtClean="0"/>
              <a:t>‹#›</a:t>
            </a:fld>
            <a:endParaRPr lang="en-US"/>
          </a:p>
        </p:txBody>
      </p:sp>
    </p:spTree>
    <p:extLst>
      <p:ext uri="{BB962C8B-B14F-4D97-AF65-F5344CB8AC3E}">
        <p14:creationId xmlns:p14="http://schemas.microsoft.com/office/powerpoint/2010/main" val="399950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a:defRPr sz="1200"/>
            </a:lvl1pPr>
          </a:lstStyle>
          <a:p>
            <a:fld id="{11DDFD83-4E7A-4732-AD4B-63A642656F7D}" type="datetimeFigureOut">
              <a:rPr lang="en-US" smtClean="0"/>
              <a:t>11/9/2018</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a:defRPr sz="1200"/>
            </a:lvl1pPr>
          </a:lstStyle>
          <a:p>
            <a:fld id="{D765A435-A1BB-4899-B307-DC7E94BFC98F}" type="slidenum">
              <a:rPr lang="en-US" smtClean="0"/>
              <a:t>‹#›</a:t>
            </a:fld>
            <a:endParaRPr lang="en-US"/>
          </a:p>
        </p:txBody>
      </p:sp>
    </p:spTree>
    <p:extLst>
      <p:ext uri="{BB962C8B-B14F-4D97-AF65-F5344CB8AC3E}">
        <p14:creationId xmlns:p14="http://schemas.microsoft.com/office/powerpoint/2010/main" val="344774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765A435-A1BB-4899-B307-DC7E94BFC98F}" type="slidenum">
              <a:rPr lang="en-US" smtClean="0"/>
              <a:t>1</a:t>
            </a:fld>
            <a:endParaRPr lang="en-US"/>
          </a:p>
        </p:txBody>
      </p:sp>
    </p:spTree>
    <p:extLst>
      <p:ext uri="{BB962C8B-B14F-4D97-AF65-F5344CB8AC3E}">
        <p14:creationId xmlns:p14="http://schemas.microsoft.com/office/powerpoint/2010/main" val="114887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can do this with eyes open or closed, and they may use one hand or both hands. Start with the thumb on the index finger. As you inhale, slide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thumb toward the tip and squeeze. As you exhale, slide the thumb back down the index finger. With the next breath, move on to the middle finger. You can continue this practice to the pinky finger, then move back toward the index finger. This is a great way to engage with mindfulness, as we are breathing mindfully but using the additional experience of the finger-touching to help us concentrate.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Close your eyes. Allow yourself to get comfortable. …. Begin with a few slow deep breaths in through your nose and out through your mouth, letting your body get relaxed. Let the chair fully support your body as you continue to breath and relax. Now, use your imagination to picture yourself walking slowly along a path. It’s a pleasant path, any kind that you wish. It’s a beautiful day, and you feel relaxed and happy. You can feel the warmth and energy of the sunlight on your skin. …… Soon you come to a gate. You know this gate leads to a special place where you feel welcomed, safe, and comfortable. Push the gate open and allow yourself to enter your very own private garden. Your garden is filled with your favorite things. Whatever is pleasing to you can be found in this place. Perhaps there are flowers, trees, animals, birds, water, or even music. Look around and notice what is in your garden. ….. See all the colors and objects that are in this place. Notice how beautiful they are. …. Look at the various shapes and see how varied they are…. Look at the ground, look at the sky, and see where they meet. …. Your garden is calm and tranquil. Everything peacefully co-exists in the garden. …… As you are looking, become aware of how things might feel in this private place of yours. explore this place with your sense of touch. </a:t>
            </a:r>
          </a:p>
          <a:p>
            <a:r>
              <a:rPr lang="en-US" sz="1200" kern="1200" dirty="0" smtClean="0">
                <a:solidFill>
                  <a:schemeClr val="tx1"/>
                </a:solidFill>
                <a:effectLst/>
                <a:latin typeface="+mn-lt"/>
                <a:ea typeface="+mn-ea"/>
                <a:cs typeface="+mn-cs"/>
              </a:rPr>
              <a:t>Perhaps some things are soft and warm, and others are smooth and cool. Simply spend some time exploring, using your sense of touch as you continue to feel at peace and comfortable. …. Notice what the air feels like; is it cool or warm? … Is there a breeze or is it still? … Take the time to feel the peace and serenity in this private place. ….. As you continue to explore your garden by seeing and feeling, become aware of the sounds that you hear in your garden…. The sounds in your garden are pleasing to the ear and very comforting. Perhaps it is quiet in your garden, or maybe there are a number of sounds. Some of the sounds may be very soft, while others may be louder. Relax and listen for a while and see if you can identify the different sounds in your garden. ….. As you’re listening to the sounds in your garden, become aware of what smells you might smell. Take a deep breath in, and notice the fragrances that are present. Some of them may be familiar, while others may be unfamiliar. The fragrances are pleasant and soothing. ….. Take your time and enjoy your visit to the garden, using it in whatever way that you wish. Spend the time that is necessary for you to rejuvenate and to care for yourself……… When you are ready to leave, slowly walk back towards the gate of your garden. You have enjoyed your visit to the garden and feel relaxed and content. This good feeling will remain with you throughout the day. Push the gate open and return to the path that led you to the garden. As you make your way back up the path to the here and now, remember that you can use your imagination to return to your private garden at any time you wish. Visit your garden any time you would like to relax, to be comforted, or just to enjoy its beauty. ….. You are now ready to resume your day. Stretch gently and open your eyes, feeling refreshed and alert.</a:t>
            </a:r>
          </a:p>
          <a:p>
            <a:endParaRPr lang="en-US" dirty="0"/>
          </a:p>
        </p:txBody>
      </p:sp>
      <p:sp>
        <p:nvSpPr>
          <p:cNvPr id="4" name="Slide Number Placeholder 3"/>
          <p:cNvSpPr>
            <a:spLocks noGrp="1"/>
          </p:cNvSpPr>
          <p:nvPr>
            <p:ph type="sldNum" sz="quarter" idx="10"/>
          </p:nvPr>
        </p:nvSpPr>
        <p:spPr/>
        <p:txBody>
          <a:bodyPr/>
          <a:lstStyle/>
          <a:p>
            <a:fld id="{D765A435-A1BB-4899-B307-DC7E94BFC98F}" type="slidenum">
              <a:rPr lang="en-US" smtClean="0"/>
              <a:t>2</a:t>
            </a:fld>
            <a:endParaRPr lang="en-US"/>
          </a:p>
        </p:txBody>
      </p:sp>
    </p:spTree>
    <p:extLst>
      <p:ext uri="{BB962C8B-B14F-4D97-AF65-F5344CB8AC3E}">
        <p14:creationId xmlns:p14="http://schemas.microsoft.com/office/powerpoint/2010/main" val="233421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5A435-A1BB-4899-B307-DC7E94BFC98F}" type="slidenum">
              <a:rPr lang="en-US" smtClean="0"/>
              <a:t>7</a:t>
            </a:fld>
            <a:endParaRPr lang="en-US"/>
          </a:p>
        </p:txBody>
      </p:sp>
    </p:spTree>
    <p:extLst>
      <p:ext uri="{BB962C8B-B14F-4D97-AF65-F5344CB8AC3E}">
        <p14:creationId xmlns:p14="http://schemas.microsoft.com/office/powerpoint/2010/main" val="89195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EF385-A25C-4442-A72F-0319CE8E124B}" type="slidenum">
              <a:rPr lang="en-US" smtClean="0"/>
              <a:t>9</a:t>
            </a:fld>
            <a:endParaRPr lang="en-US"/>
          </a:p>
        </p:txBody>
      </p:sp>
    </p:spTree>
    <p:extLst>
      <p:ext uri="{BB962C8B-B14F-4D97-AF65-F5344CB8AC3E}">
        <p14:creationId xmlns:p14="http://schemas.microsoft.com/office/powerpoint/2010/main" val="406736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national level data. WI stats are boys are 3.4 times more likely than girls</a:t>
            </a:r>
            <a:endParaRPr lang="en-US" dirty="0"/>
          </a:p>
        </p:txBody>
      </p:sp>
      <p:sp>
        <p:nvSpPr>
          <p:cNvPr id="4" name="Slide Number Placeholder 3"/>
          <p:cNvSpPr>
            <a:spLocks noGrp="1"/>
          </p:cNvSpPr>
          <p:nvPr>
            <p:ph type="sldNum" sz="quarter" idx="10"/>
          </p:nvPr>
        </p:nvSpPr>
        <p:spPr/>
        <p:txBody>
          <a:bodyPr/>
          <a:lstStyle/>
          <a:p>
            <a:fld id="{A1FEF385-A25C-4442-A72F-0319CE8E124B}" type="slidenum">
              <a:rPr lang="en-US" smtClean="0"/>
              <a:t>10</a:t>
            </a:fld>
            <a:endParaRPr lang="en-US"/>
          </a:p>
        </p:txBody>
      </p:sp>
    </p:spTree>
    <p:extLst>
      <p:ext uri="{BB962C8B-B14F-4D97-AF65-F5344CB8AC3E}">
        <p14:creationId xmlns:p14="http://schemas.microsoft.com/office/powerpoint/2010/main" val="251677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regional centers that are part of the Children and Youth with Special Health Care Needs network. I</a:t>
            </a:r>
            <a:r>
              <a:rPr lang="en-US" baseline="0" dirty="0" smtClean="0"/>
              <a:t> [we] represent the ______________ Regional Center.</a:t>
            </a:r>
          </a:p>
          <a:p>
            <a:endParaRPr lang="en-US" baseline="0" dirty="0" smtClean="0"/>
          </a:p>
          <a:p>
            <a:r>
              <a:rPr lang="en-US" baseline="0" dirty="0" smtClean="0"/>
              <a:t>{go to your Regional Center specific slide, either delete or hide the other regional center slides}</a:t>
            </a:r>
          </a:p>
          <a:p>
            <a:endParaRPr lang="en-US" baseline="0" dirty="0" smtClean="0"/>
          </a:p>
          <a:p>
            <a:r>
              <a:rPr lang="en-US" b="1" baseline="0" dirty="0" smtClean="0"/>
              <a:t>Talking Points</a:t>
            </a:r>
          </a:p>
          <a:p>
            <a:pPr marL="169502" indent="-169502">
              <a:buFont typeface="Arial" panose="020B0604020202020204" pitchFamily="34" charset="0"/>
              <a:buChar char="•"/>
            </a:pPr>
            <a:r>
              <a:rPr lang="en-US" baseline="0" dirty="0" smtClean="0"/>
              <a:t>Five Regional Centers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91DF073-5A30-49BE-A1DC-B392641017AF}" type="slidenum">
              <a:rPr lang="en-US" smtClean="0"/>
              <a:pPr>
                <a:defRPr/>
              </a:pPr>
              <a:t>14</a:t>
            </a:fld>
            <a:endParaRPr lang="en-US"/>
          </a:p>
        </p:txBody>
      </p:sp>
    </p:spTree>
    <p:extLst>
      <p:ext uri="{BB962C8B-B14F-4D97-AF65-F5344CB8AC3E}">
        <p14:creationId xmlns:p14="http://schemas.microsoft.com/office/powerpoint/2010/main" val="154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5A435-A1BB-4899-B307-DC7E94BFC98F}" type="slidenum">
              <a:rPr lang="en-US" smtClean="0"/>
              <a:t>21</a:t>
            </a:fld>
            <a:endParaRPr lang="en-US"/>
          </a:p>
        </p:txBody>
      </p:sp>
    </p:spTree>
    <p:extLst>
      <p:ext uri="{BB962C8B-B14F-4D97-AF65-F5344CB8AC3E}">
        <p14:creationId xmlns:p14="http://schemas.microsoft.com/office/powerpoint/2010/main" val="161466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5A435-A1BB-4899-B307-DC7E94BFC98F}" type="slidenum">
              <a:rPr lang="en-US" smtClean="0"/>
              <a:t>32</a:t>
            </a:fld>
            <a:endParaRPr lang="en-US"/>
          </a:p>
        </p:txBody>
      </p:sp>
    </p:spTree>
    <p:extLst>
      <p:ext uri="{BB962C8B-B14F-4D97-AF65-F5344CB8AC3E}">
        <p14:creationId xmlns:p14="http://schemas.microsoft.com/office/powerpoint/2010/main" val="1629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7088-5240-4243-A046-5EC466512725}" type="slidenum">
              <a:rPr lang="en-US" smtClean="0"/>
              <a:t>33</a:t>
            </a:fld>
            <a:endParaRPr lang="en-US"/>
          </a:p>
        </p:txBody>
      </p:sp>
    </p:spTree>
    <p:extLst>
      <p:ext uri="{BB962C8B-B14F-4D97-AF65-F5344CB8AC3E}">
        <p14:creationId xmlns:p14="http://schemas.microsoft.com/office/powerpoint/2010/main" val="29764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05783B3-620D-47C7-833E-04DCF95B3ED6}" type="datetimeFigureOut">
              <a:rPr lang="en-US" smtClean="0"/>
              <a:t>11/9/2018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51B02-CBDF-47F6-9F8E-CBA3E6A40D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fld id="{A05783B3-620D-47C7-833E-04DCF95B3ED6}" type="datetimeFigureOut">
              <a:rPr lang="en-US" smtClean="0"/>
              <a:t>11/9/2018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fld id="{FC851B02-CBDF-47F6-9F8E-CBA3E6A40D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dc.gov/ncbddd/autism/addm-community-report/documents/addm-community-report-2018-h.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isman.wisc.edu/2018/04/30/new-cdc-report-finds-increasing-prevalence-of-autism-in-school-age-childre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isabilityrightswi.org/resources/misuse-of-seclusion-and-restrai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aisman.wisc.edu/2018/04/30/new-cdc-report-finds-increasing-prevalence-of-autism-in-school-age-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2209800"/>
          </a:xfrm>
        </p:spPr>
        <p:txBody>
          <a:bodyPr/>
          <a:lstStyle/>
          <a:p>
            <a:pPr algn="ctr"/>
            <a:r>
              <a:rPr lang="en-US" dirty="0" smtClean="0">
                <a:solidFill>
                  <a:srgbClr val="002060"/>
                </a:solidFill>
                <a:effectLst>
                  <a:outerShdw blurRad="38100" dist="38100" dir="2700000" algn="tl">
                    <a:srgbClr val="000000">
                      <a:alpha val="43137"/>
                    </a:srgbClr>
                  </a:outerShdw>
                </a:effectLst>
              </a:rPr>
              <a:t>Inclusion for All</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97280" y="3033727"/>
            <a:ext cx="7406640" cy="2057400"/>
          </a:xfrm>
        </p:spPr>
        <p:txBody>
          <a:bodyPr/>
          <a:lstStyle/>
          <a:p>
            <a:r>
              <a:rPr lang="en-US" sz="4400" dirty="0" smtClean="0"/>
              <a:t>Caring Hands</a:t>
            </a:r>
          </a:p>
          <a:p>
            <a:r>
              <a:rPr lang="en-US" sz="4400" dirty="0" smtClean="0"/>
              <a:t>Fall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5197485"/>
            <a:ext cx="3048000" cy="1180162"/>
          </a:xfrm>
          <a:prstGeom prst="rect">
            <a:avLst/>
          </a:prstGeom>
        </p:spPr>
      </p:pic>
    </p:spTree>
    <p:extLst>
      <p:ext uri="{BB962C8B-B14F-4D97-AF65-F5344CB8AC3E}">
        <p14:creationId xmlns:p14="http://schemas.microsoft.com/office/powerpoint/2010/main" val="61418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7698" t="34449" r="55072" b="24204"/>
          <a:stretch/>
        </p:blipFill>
        <p:spPr>
          <a:xfrm>
            <a:off x="972371" y="881647"/>
            <a:ext cx="6921421" cy="4131461"/>
          </a:xfrm>
          <a:prstGeom prst="rect">
            <a:avLst/>
          </a:prstGeom>
        </p:spPr>
      </p:pic>
      <p:sp>
        <p:nvSpPr>
          <p:cNvPr id="8" name="TextBox 7"/>
          <p:cNvSpPr txBox="1"/>
          <p:nvPr/>
        </p:nvSpPr>
        <p:spPr>
          <a:xfrm>
            <a:off x="775253" y="5288668"/>
            <a:ext cx="6843091" cy="830997"/>
          </a:xfrm>
          <a:prstGeom prst="rect">
            <a:avLst/>
          </a:prstGeom>
          <a:noFill/>
        </p:spPr>
        <p:txBody>
          <a:bodyPr wrap="square" rtlCol="0">
            <a:spAutoFit/>
          </a:bodyPr>
          <a:lstStyle/>
          <a:p>
            <a:r>
              <a:rPr lang="en-US" sz="1200" i="1" dirty="0"/>
              <a:t>Source: ADDM Community Report on Autism 2018 available at: </a:t>
            </a:r>
            <a:r>
              <a:rPr lang="en-US" sz="1200" i="1" dirty="0">
                <a:hlinkClick r:id="rId4"/>
              </a:rPr>
              <a:t>https://www.cdc.gov/ncbddd/autism/addm-community-report/documents/addm-community-report-2018-h.pdf</a:t>
            </a:r>
            <a:endParaRPr lang="en-US" sz="1200" i="1" dirty="0"/>
          </a:p>
          <a:p>
            <a:endParaRPr lang="en-US" sz="1200" i="1" dirty="0"/>
          </a:p>
        </p:txBody>
      </p:sp>
      <p:pic>
        <p:nvPicPr>
          <p:cNvPr id="9" name="Picture 8"/>
          <p:cNvPicPr>
            <a:picLocks noChangeAspect="1"/>
          </p:cNvPicPr>
          <p:nvPr/>
        </p:nvPicPr>
        <p:blipFill>
          <a:blip r:embed="rId5">
            <a:lum bright="70000" contrast="-70000"/>
          </a:blip>
          <a:stretch>
            <a:fillRect/>
          </a:stretch>
        </p:blipFill>
        <p:spPr>
          <a:xfrm>
            <a:off x="7893791" y="5288668"/>
            <a:ext cx="1123130" cy="695375"/>
          </a:xfrm>
          <a:prstGeom prst="rect">
            <a:avLst/>
          </a:prstGeom>
        </p:spPr>
      </p:pic>
      <p:sp>
        <p:nvSpPr>
          <p:cNvPr id="2" name="TextBox 1"/>
          <p:cNvSpPr txBox="1"/>
          <p:nvPr/>
        </p:nvSpPr>
        <p:spPr>
          <a:xfrm>
            <a:off x="752497" y="5984043"/>
            <a:ext cx="8250977" cy="646331"/>
          </a:xfrm>
          <a:prstGeom prst="rect">
            <a:avLst/>
          </a:prstGeom>
          <a:noFill/>
        </p:spPr>
        <p:txBody>
          <a:bodyPr wrap="none" rtlCol="0">
            <a:spAutoFit/>
          </a:bodyPr>
          <a:lstStyle/>
          <a:p>
            <a:r>
              <a:rPr lang="en-US" dirty="0"/>
              <a:t>This is national level data. WI stats are boys are 3.4 times more likely than girls</a:t>
            </a:r>
          </a:p>
          <a:p>
            <a:endParaRPr lang="en-US" dirty="0"/>
          </a:p>
        </p:txBody>
      </p:sp>
    </p:spTree>
    <p:extLst>
      <p:ext uri="{BB962C8B-B14F-4D97-AF65-F5344CB8AC3E}">
        <p14:creationId xmlns:p14="http://schemas.microsoft.com/office/powerpoint/2010/main" val="320498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38400" y="304800"/>
            <a:ext cx="4495800" cy="6365875"/>
          </a:xfrm>
        </p:spPr>
      </p:pic>
    </p:spTree>
    <p:extLst>
      <p:ext uri="{BB962C8B-B14F-4D97-AF65-F5344CB8AC3E}">
        <p14:creationId xmlns:p14="http://schemas.microsoft.com/office/powerpoint/2010/main" val="277300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1"/>
            <a:ext cx="8275184" cy="1874354"/>
          </a:xfrm>
        </p:spPr>
        <p:txBody>
          <a:bodyPr>
            <a:normAutofit/>
          </a:bodyPr>
          <a:lstStyle/>
          <a:p>
            <a:pPr marL="0" indent="0">
              <a:buNone/>
            </a:pPr>
            <a:r>
              <a:rPr lang="en-US" sz="2700" b="1" dirty="0">
                <a:solidFill>
                  <a:srgbClr val="2C4D88"/>
                </a:solidFill>
              </a:rPr>
              <a:t>We can do better!</a:t>
            </a:r>
          </a:p>
          <a:p>
            <a:pPr marL="0" indent="0">
              <a:buNone/>
            </a:pPr>
            <a:r>
              <a:rPr lang="en-US" sz="2250" dirty="0"/>
              <a:t>Even though an ASD diagnosis </a:t>
            </a:r>
            <a:r>
              <a:rPr lang="en-US" sz="2250" b="1" dirty="0">
                <a:solidFill>
                  <a:srgbClr val="7030A0"/>
                </a:solidFill>
              </a:rPr>
              <a:t>as early as 2 years of age </a:t>
            </a:r>
            <a:r>
              <a:rPr lang="en-US" sz="2250" dirty="0"/>
              <a:t>can be valid, reliable and stable, most children were not diagnosed with ASD by a community provider </a:t>
            </a:r>
            <a:r>
              <a:rPr lang="en-US" sz="2250" b="1" dirty="0">
                <a:solidFill>
                  <a:srgbClr val="7030A0"/>
                </a:solidFill>
              </a:rPr>
              <a:t>until after 4 years of age.</a:t>
            </a:r>
          </a:p>
        </p:txBody>
      </p:sp>
      <p:pic>
        <p:nvPicPr>
          <p:cNvPr id="5" name="Picture 4"/>
          <p:cNvPicPr>
            <a:picLocks noChangeAspect="1"/>
          </p:cNvPicPr>
          <p:nvPr/>
        </p:nvPicPr>
        <p:blipFill rotWithShape="1">
          <a:blip r:embed="rId2"/>
          <a:srcRect l="10435" t="28395" r="10163" b="32165"/>
          <a:stretch/>
        </p:blipFill>
        <p:spPr>
          <a:xfrm>
            <a:off x="272142" y="2621990"/>
            <a:ext cx="8755351" cy="2653747"/>
          </a:xfrm>
          <a:prstGeom prst="rect">
            <a:avLst/>
          </a:prstGeom>
        </p:spPr>
      </p:pic>
      <p:sp>
        <p:nvSpPr>
          <p:cNvPr id="6" name="TextBox 5"/>
          <p:cNvSpPr txBox="1"/>
          <p:nvPr/>
        </p:nvSpPr>
        <p:spPr>
          <a:xfrm>
            <a:off x="762000" y="5489972"/>
            <a:ext cx="8198984" cy="854080"/>
          </a:xfrm>
          <a:prstGeom prst="rect">
            <a:avLst/>
          </a:prstGeom>
          <a:noFill/>
        </p:spPr>
        <p:txBody>
          <a:bodyPr wrap="square" rtlCol="0">
            <a:spAutoFit/>
          </a:bodyPr>
          <a:lstStyle/>
          <a:p>
            <a:r>
              <a:rPr lang="en-US" sz="1200" i="1" dirty="0"/>
              <a:t>Source: A Snapshot of Autism Spectrum Disorder in Wisconsin available at: </a:t>
            </a:r>
            <a:r>
              <a:rPr lang="en-US" sz="1200" i="1" dirty="0">
                <a:hlinkClick r:id="rId3"/>
              </a:rPr>
              <a:t>https://www.waisman.wisc.edu/2018/04/30/new-cdc-report-finds-increasing-prevalence-of-autism-in-school-age-children/</a:t>
            </a:r>
            <a:endParaRPr lang="en-US" sz="1200" i="1" dirty="0"/>
          </a:p>
          <a:p>
            <a:endParaRPr lang="en-US" sz="1350" dirty="0"/>
          </a:p>
        </p:txBody>
      </p:sp>
      <p:pic>
        <p:nvPicPr>
          <p:cNvPr id="7" name="Picture 6"/>
          <p:cNvPicPr>
            <a:picLocks noChangeAspect="1"/>
          </p:cNvPicPr>
          <p:nvPr/>
        </p:nvPicPr>
        <p:blipFill>
          <a:blip r:embed="rId4"/>
          <a:stretch>
            <a:fillRect/>
          </a:stretch>
        </p:blipFill>
        <p:spPr>
          <a:xfrm>
            <a:off x="7848600" y="167123"/>
            <a:ext cx="710601" cy="732556"/>
          </a:xfrm>
          <a:prstGeom prst="rect">
            <a:avLst/>
          </a:prstGeom>
        </p:spPr>
      </p:pic>
    </p:spTree>
    <p:extLst>
      <p:ext uri="{BB962C8B-B14F-4D97-AF65-F5344CB8AC3E}">
        <p14:creationId xmlns:p14="http://schemas.microsoft.com/office/powerpoint/2010/main" val="16448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4000" dirty="0" smtClean="0">
                <a:solidFill>
                  <a:schemeClr val="accent2">
                    <a:lumMod val="75000"/>
                  </a:schemeClr>
                </a:solidFill>
                <a:effectLst>
                  <a:outerShdw blurRad="38100" dist="38100" dir="2700000" algn="tl">
                    <a:srgbClr val="000000">
                      <a:alpha val="43137"/>
                    </a:srgbClr>
                  </a:outerShdw>
                </a:effectLst>
              </a:rPr>
              <a:t>Examples of Conditions Include:</a:t>
            </a:r>
            <a:r>
              <a:rPr lang="en-US" sz="1600" dirty="0" smtClean="0">
                <a:solidFill>
                  <a:schemeClr val="accent2">
                    <a:lumMod val="75000"/>
                  </a:schemeClr>
                </a:solidFill>
                <a:effectLst>
                  <a:outerShdw blurRad="38100" dist="38100" dir="2700000" algn="tl">
                    <a:srgbClr val="000000">
                      <a:alpha val="43137"/>
                    </a:srgbClr>
                  </a:outerShdw>
                </a:effectLst>
              </a:rPr>
              <a:t/>
            </a:r>
            <a:br>
              <a:rPr lang="en-US" sz="1600" dirty="0" smtClean="0">
                <a:solidFill>
                  <a:schemeClr val="accent2">
                    <a:lumMod val="75000"/>
                  </a:schemeClr>
                </a:solidFill>
                <a:effectLst>
                  <a:outerShdw blurRad="38100" dist="38100" dir="2700000" algn="tl">
                    <a:srgbClr val="000000">
                      <a:alpha val="43137"/>
                    </a:srgbClr>
                  </a:outerShdw>
                </a:effectLst>
              </a:rPr>
            </a:br>
            <a:r>
              <a:rPr lang="en-US" sz="1600" dirty="0" smtClean="0">
                <a:solidFill>
                  <a:schemeClr val="accent2">
                    <a:lumMod val="75000"/>
                  </a:schemeClr>
                </a:solidFill>
                <a:effectLst>
                  <a:outerShdw blurRad="38100" dist="38100" dir="2700000" algn="tl">
                    <a:srgbClr val="000000">
                      <a:alpha val="43137"/>
                    </a:srgbClr>
                  </a:outerShdw>
                </a:effectLst>
              </a:rPr>
              <a:t>_______________________________________________________________________</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676400"/>
            <a:ext cx="4876800" cy="4525963"/>
          </a:xfrm>
        </p:spPr>
        <p:txBody>
          <a:bodyPr/>
          <a:lstStyle/>
          <a:p>
            <a:r>
              <a:rPr lang="en-US" dirty="0" smtClean="0"/>
              <a:t>ADHD</a:t>
            </a:r>
          </a:p>
          <a:p>
            <a:r>
              <a:rPr lang="en-US" dirty="0" smtClean="0"/>
              <a:t>Asthma</a:t>
            </a:r>
          </a:p>
          <a:p>
            <a:r>
              <a:rPr lang="en-US" dirty="0" smtClean="0"/>
              <a:t>Autism</a:t>
            </a:r>
          </a:p>
          <a:p>
            <a:r>
              <a:rPr lang="en-US" dirty="0" smtClean="0"/>
              <a:t>Behavioral/Emotional</a:t>
            </a:r>
          </a:p>
          <a:p>
            <a:r>
              <a:rPr lang="en-US" dirty="0" smtClean="0"/>
              <a:t>Cerebral Palsy</a:t>
            </a:r>
          </a:p>
          <a:p>
            <a:endParaRPr lang="en-US" dirty="0"/>
          </a:p>
        </p:txBody>
      </p:sp>
      <p:sp>
        <p:nvSpPr>
          <p:cNvPr id="4" name="Slide Number Placeholder 3"/>
          <p:cNvSpPr>
            <a:spLocks noGrp="1"/>
          </p:cNvSpPr>
          <p:nvPr>
            <p:ph type="sldNum" sz="quarter" idx="12"/>
          </p:nvPr>
        </p:nvSpPr>
        <p:spPr/>
        <p:txBody>
          <a:bodyPr/>
          <a:lstStyle/>
          <a:p>
            <a:pPr>
              <a:defRPr/>
            </a:pPr>
            <a:fld id="{31A2AF72-EF9C-46B5-872A-C01E391F6DB5}" type="slidenum">
              <a:rPr lang="en-US" smtClean="0"/>
              <a:pPr>
                <a:defRPr/>
              </a:pPr>
              <a:t>13</a:t>
            </a:fld>
            <a:endParaRPr lang="en-US"/>
          </a:p>
        </p:txBody>
      </p:sp>
      <p:sp>
        <p:nvSpPr>
          <p:cNvPr id="5" name="TextBox 4"/>
          <p:cNvSpPr txBox="1"/>
          <p:nvPr/>
        </p:nvSpPr>
        <p:spPr>
          <a:xfrm>
            <a:off x="6553200" y="1676400"/>
            <a:ext cx="1937331" cy="369332"/>
          </a:xfrm>
          <a:prstGeom prst="rect">
            <a:avLst/>
          </a:prstGeom>
          <a:noFill/>
        </p:spPr>
        <p:txBody>
          <a:bodyPr wrap="square" rtlCol="0">
            <a:spAutoFit/>
          </a:bodyPr>
          <a:lstStyle/>
          <a:p>
            <a:endParaRPr lang="en-US" dirty="0"/>
          </a:p>
        </p:txBody>
      </p:sp>
      <p:sp>
        <p:nvSpPr>
          <p:cNvPr id="6" name="TextBox 5"/>
          <p:cNvSpPr txBox="1"/>
          <p:nvPr/>
        </p:nvSpPr>
        <p:spPr>
          <a:xfrm>
            <a:off x="5221184" y="1801048"/>
            <a:ext cx="3657600" cy="2862322"/>
          </a:xfrm>
          <a:prstGeom prst="rect">
            <a:avLst/>
          </a:prstGeom>
          <a:noFill/>
        </p:spPr>
        <p:txBody>
          <a:bodyPr wrap="square" rtlCol="0">
            <a:spAutoFit/>
          </a:bodyPr>
          <a:lstStyle/>
          <a:p>
            <a:pPr marL="342900" indent="-342900">
              <a:buFont typeface="Arial" pitchFamily="34" charset="0"/>
              <a:buChar char="•"/>
            </a:pPr>
            <a:r>
              <a:rPr lang="en-US" sz="3200" dirty="0" smtClean="0">
                <a:latin typeface="+mn-lt"/>
              </a:rPr>
              <a:t>Developmental  </a:t>
            </a:r>
          </a:p>
          <a:p>
            <a:pPr marL="342900" indent="-342900"/>
            <a:r>
              <a:rPr lang="en-US" sz="3200" dirty="0" smtClean="0">
                <a:latin typeface="+mn-lt"/>
              </a:rPr>
              <a:t>  		Delays</a:t>
            </a:r>
          </a:p>
          <a:p>
            <a:pPr marL="342900" indent="-342900"/>
            <a:endParaRPr lang="en-US" sz="1000" dirty="0" smtClean="0">
              <a:latin typeface="+mn-lt"/>
            </a:endParaRPr>
          </a:p>
          <a:p>
            <a:pPr marL="342900" indent="-342900">
              <a:buFont typeface="Arial" pitchFamily="34" charset="0"/>
              <a:buChar char="•"/>
            </a:pPr>
            <a:r>
              <a:rPr lang="en-US" sz="3200" dirty="0" smtClean="0">
                <a:latin typeface="+mn-lt"/>
              </a:rPr>
              <a:t>Diabetes</a:t>
            </a:r>
          </a:p>
          <a:p>
            <a:pPr marL="342900" indent="-342900">
              <a:buFont typeface="Arial" pitchFamily="34" charset="0"/>
              <a:buChar char="•"/>
            </a:pPr>
            <a:r>
              <a:rPr lang="en-US" sz="3200" dirty="0" smtClean="0"/>
              <a:t>Epilepsy</a:t>
            </a:r>
            <a:endParaRPr lang="en-US" sz="3200" dirty="0"/>
          </a:p>
          <a:p>
            <a:pPr marL="342900" indent="-342900">
              <a:buFont typeface="Arial" pitchFamily="34" charset="0"/>
              <a:buChar char="•"/>
            </a:pPr>
            <a:endParaRPr lang="en-US" sz="3200" dirty="0" smtClean="0">
              <a:latin typeface="+mn-lt"/>
            </a:endParaRPr>
          </a:p>
          <a:p>
            <a:pPr marL="342900" indent="-342900">
              <a:buFont typeface="Arial" pitchFamily="34" charset="0"/>
              <a:buChar char="•"/>
            </a:pPr>
            <a:endParaRPr lang="en-US" sz="1000" dirty="0" smtClean="0">
              <a:latin typeface="+mn-lt"/>
            </a:endParaRPr>
          </a:p>
        </p:txBody>
      </p:sp>
    </p:spTree>
    <p:extLst>
      <p:ext uri="{BB962C8B-B14F-4D97-AF65-F5344CB8AC3E}">
        <p14:creationId xmlns:p14="http://schemas.microsoft.com/office/powerpoint/2010/main" val="418330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997344">
            <a:off x="5840498" y="3433961"/>
            <a:ext cx="2582454" cy="2852925"/>
          </a:xfrm>
          <a:prstGeom prst="rect">
            <a:avLst/>
          </a:prstGeom>
        </p:spPr>
      </p:pic>
      <p:sp>
        <p:nvSpPr>
          <p:cNvPr id="5" name="Rectangle 4"/>
          <p:cNvSpPr/>
          <p:nvPr/>
        </p:nvSpPr>
        <p:spPr>
          <a:xfrm>
            <a:off x="3704734" y="1545996"/>
            <a:ext cx="586819" cy="2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99" y="1066800"/>
            <a:ext cx="5091701" cy="5627670"/>
          </a:xfrm>
          <a:prstGeom prst="rect">
            <a:avLst/>
          </a:prstGeom>
        </p:spPr>
      </p:pic>
      <p:sp>
        <p:nvSpPr>
          <p:cNvPr id="10" name="Title 9"/>
          <p:cNvSpPr>
            <a:spLocks noGrp="1"/>
          </p:cNvSpPr>
          <p:nvPr>
            <p:ph type="title"/>
          </p:nvPr>
        </p:nvSpPr>
        <p:spPr/>
        <p:txBody>
          <a:bodyPr/>
          <a:lstStyle/>
          <a:p>
            <a:r>
              <a:rPr lang="en-US" dirty="0" smtClean="0"/>
              <a:t>Five Regional Centers</a:t>
            </a:r>
            <a:endParaRPr lang="en-US" dirty="0"/>
          </a:p>
        </p:txBody>
      </p:sp>
      <p:pic>
        <p:nvPicPr>
          <p:cNvPr id="7" name="Picture 6"/>
          <p:cNvPicPr>
            <a:picLocks noChangeAspect="1"/>
          </p:cNvPicPr>
          <p:nvPr/>
        </p:nvPicPr>
        <p:blipFill>
          <a:blip r:embed="rId5"/>
          <a:stretch>
            <a:fillRect/>
          </a:stretch>
        </p:blipFill>
        <p:spPr>
          <a:xfrm rot="120000">
            <a:off x="6146733" y="3150603"/>
            <a:ext cx="1280160" cy="2929786"/>
          </a:xfrm>
          <a:prstGeom prst="rect">
            <a:avLst/>
          </a:prstGeom>
        </p:spPr>
      </p:pic>
    </p:spTree>
    <p:extLst>
      <p:ext uri="{BB962C8B-B14F-4D97-AF65-F5344CB8AC3E}">
        <p14:creationId xmlns:p14="http://schemas.microsoft.com/office/powerpoint/2010/main" val="167705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001000" cy="4876800"/>
          </a:xfrm>
        </p:spPr>
        <p:txBody>
          <a:bodyPr/>
          <a:lstStyle/>
          <a:p>
            <a:r>
              <a:rPr lang="en-US" dirty="0" smtClean="0"/>
              <a:t>Access to Information</a:t>
            </a:r>
          </a:p>
          <a:p>
            <a:r>
              <a:rPr lang="en-US" dirty="0" smtClean="0"/>
              <a:t>Health Benefits Questions</a:t>
            </a:r>
          </a:p>
          <a:p>
            <a:r>
              <a:rPr lang="en-US" dirty="0" smtClean="0"/>
              <a:t>Care Coordination Needs</a:t>
            </a:r>
          </a:p>
          <a:p>
            <a:r>
              <a:rPr lang="en-US" dirty="0" smtClean="0"/>
              <a:t>Education Related Concerns</a:t>
            </a:r>
          </a:p>
          <a:p>
            <a:r>
              <a:rPr lang="en-US" dirty="0" smtClean="0"/>
              <a:t>Parent Support</a:t>
            </a:r>
          </a:p>
          <a:p>
            <a:r>
              <a:rPr lang="en-US" dirty="0" smtClean="0"/>
              <a:t>Family and Youth Leadership</a:t>
            </a:r>
          </a:p>
          <a:p>
            <a:r>
              <a:rPr lang="en-US" dirty="0" smtClean="0"/>
              <a:t>Transportation</a:t>
            </a:r>
          </a:p>
          <a:p>
            <a:r>
              <a:rPr lang="en-US" dirty="0" smtClean="0"/>
              <a:t>Help with Transition and Medical Home </a:t>
            </a:r>
            <a:endParaRPr lang="en-US" dirty="0"/>
          </a:p>
        </p:txBody>
      </p:sp>
      <p:sp>
        <p:nvSpPr>
          <p:cNvPr id="5" name="Rectangle 4"/>
          <p:cNvSpPr/>
          <p:nvPr/>
        </p:nvSpPr>
        <p:spPr>
          <a:xfrm>
            <a:off x="685800" y="248960"/>
            <a:ext cx="8458200" cy="1046440"/>
          </a:xfrm>
          <a:prstGeom prst="rect">
            <a:avLst/>
          </a:prstGeom>
        </p:spPr>
        <p:txBody>
          <a:bodyPr wrap="square">
            <a:spAutoFit/>
          </a:bodyPr>
          <a:lstStyle/>
          <a:p>
            <a:pPr algn="ctr"/>
            <a:r>
              <a:rPr lang="en-US" sz="4400" dirty="0" smtClean="0">
                <a:solidFill>
                  <a:schemeClr val="accent2">
                    <a:lumMod val="75000"/>
                  </a:schemeClr>
                </a:solidFill>
                <a:effectLst>
                  <a:outerShdw blurRad="38100" dist="38100" dir="2700000" algn="tl">
                    <a:srgbClr val="000000">
                      <a:alpha val="43137"/>
                    </a:srgbClr>
                  </a:outerShdw>
                </a:effectLst>
              </a:rPr>
              <a:t>Why Families Call</a:t>
            </a:r>
          </a:p>
          <a:p>
            <a:pPr algn="ctr"/>
            <a:r>
              <a:rPr lang="en-US" dirty="0" smtClean="0">
                <a:solidFill>
                  <a:schemeClr val="accent2">
                    <a:lumMod val="75000"/>
                  </a:schemeClr>
                </a:solidFill>
                <a:effectLst>
                  <a:outerShdw blurRad="38100" dist="38100" dir="2700000" algn="tl">
                    <a:srgbClr val="000000">
                      <a:alpha val="43137"/>
                    </a:srgbClr>
                  </a:outerShdw>
                </a:effectLst>
              </a:rPr>
              <a:t>_________________________________________________________________</a:t>
            </a:r>
            <a:endParaRPr lang="en-US" dirty="0"/>
          </a:p>
        </p:txBody>
      </p:sp>
    </p:spTree>
    <p:extLst>
      <p:ext uri="{BB962C8B-B14F-4D97-AF65-F5344CB8AC3E}">
        <p14:creationId xmlns:p14="http://schemas.microsoft.com/office/powerpoint/2010/main" val="50012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52400"/>
            <a:ext cx="8229600" cy="1143000"/>
          </a:xfrm>
        </p:spPr>
        <p:txBody>
          <a:bodyPr/>
          <a:lstStyle/>
          <a:p>
            <a:pPr lvl="0" fontAlgn="auto">
              <a:spcBef>
                <a:spcPts val="0"/>
              </a:spcBef>
              <a:spcAft>
                <a:spcPts val="0"/>
              </a:spcAft>
            </a:pPr>
            <a:r>
              <a:rPr lang="en-US" sz="4000" dirty="0" smtClean="0">
                <a:solidFill>
                  <a:srgbClr val="333399">
                    <a:lumMod val="75000"/>
                  </a:srgbClr>
                </a:solidFill>
                <a:effectLst>
                  <a:outerShdw blurRad="38100" dist="38100" dir="2700000" algn="tl">
                    <a:srgbClr val="000000">
                      <a:alpha val="43137"/>
                    </a:srgbClr>
                  </a:outerShdw>
                </a:effectLst>
              </a:rPr>
              <a:t>Medicaid Services to Help Your Families</a:t>
            </a:r>
            <a:r>
              <a:rPr lang="en-US" sz="1600" dirty="0">
                <a:solidFill>
                  <a:srgbClr val="333399">
                    <a:lumMod val="75000"/>
                  </a:srgbClr>
                </a:solidFill>
                <a:effectLst>
                  <a:outerShdw blurRad="38100" dist="38100" dir="2700000" algn="tl">
                    <a:srgbClr val="000000">
                      <a:alpha val="43137"/>
                    </a:srgbClr>
                  </a:outerShdw>
                </a:effectLst>
              </a:rPr>
              <a:t/>
            </a:r>
            <a:br>
              <a:rPr lang="en-US" sz="1600" dirty="0">
                <a:solidFill>
                  <a:srgbClr val="333399">
                    <a:lumMod val="75000"/>
                  </a:srgbClr>
                </a:solidFill>
                <a:effectLst>
                  <a:outerShdw blurRad="38100" dist="38100" dir="2700000" algn="tl">
                    <a:srgbClr val="000000">
                      <a:alpha val="43137"/>
                    </a:srgbClr>
                  </a:outerShdw>
                </a:effectLst>
              </a:rPr>
            </a:br>
            <a:r>
              <a:rPr lang="en-US" sz="1600" dirty="0">
                <a:solidFill>
                  <a:srgbClr val="333399">
                    <a:lumMod val="75000"/>
                  </a:srgbClr>
                </a:solidFill>
                <a:effectLst>
                  <a:outerShdw blurRad="38100" dist="38100" dir="2700000" algn="tl">
                    <a:srgbClr val="000000">
                      <a:alpha val="43137"/>
                    </a:srgbClr>
                  </a:outerShdw>
                </a:effectLst>
              </a:rPr>
              <a:t>_______________________________________________________________________</a:t>
            </a:r>
            <a:endParaRPr lang="en-US" sz="1800" kern="1200" dirty="0">
              <a:solidFill>
                <a:srgbClr val="000000"/>
              </a:solidFill>
              <a:ea typeface="+mn-ea"/>
            </a:endParaRPr>
          </a:p>
        </p:txBody>
      </p:sp>
      <p:sp>
        <p:nvSpPr>
          <p:cNvPr id="3" name="Content Placeholder 2"/>
          <p:cNvSpPr>
            <a:spLocks noGrp="1"/>
          </p:cNvSpPr>
          <p:nvPr>
            <p:ph idx="1"/>
          </p:nvPr>
        </p:nvSpPr>
        <p:spPr>
          <a:xfrm>
            <a:off x="749300" y="1524000"/>
            <a:ext cx="8229600" cy="4525963"/>
          </a:xfrm>
        </p:spPr>
        <p:txBody>
          <a:bodyPr/>
          <a:lstStyle/>
          <a:p>
            <a:r>
              <a:rPr lang="en-US" sz="2400" dirty="0" smtClean="0"/>
              <a:t>Families may have Medicaid/Forward Health card as primary health insurance.</a:t>
            </a:r>
          </a:p>
          <a:p>
            <a:r>
              <a:rPr lang="en-US" sz="2400" dirty="0" smtClean="0"/>
              <a:t>They may receive Medicaid through </a:t>
            </a:r>
            <a:r>
              <a:rPr lang="en-US" sz="2400" dirty="0" err="1" smtClean="0"/>
              <a:t>BadgerCare</a:t>
            </a:r>
            <a:r>
              <a:rPr lang="en-US" sz="2400" dirty="0" smtClean="0"/>
              <a:t> (financially based), Katie Beckett Medicaid (based on needs of the child), or SSI (based on finances </a:t>
            </a:r>
            <a:r>
              <a:rPr lang="en-US" sz="2400" u="sng" dirty="0" smtClean="0"/>
              <a:t>and</a:t>
            </a:r>
            <a:r>
              <a:rPr lang="en-US" sz="2400" dirty="0" smtClean="0"/>
              <a:t> needs of the child).</a:t>
            </a:r>
          </a:p>
          <a:p>
            <a:pPr lvl="0"/>
            <a:r>
              <a:rPr lang="en-US" sz="2400" dirty="0">
                <a:solidFill>
                  <a:srgbClr val="000000"/>
                </a:solidFill>
              </a:rPr>
              <a:t>Families may also have private health insurance and </a:t>
            </a:r>
            <a:r>
              <a:rPr lang="en-US" sz="2400" dirty="0" smtClean="0">
                <a:solidFill>
                  <a:srgbClr val="000000"/>
                </a:solidFill>
              </a:rPr>
              <a:t>Medicaid as </a:t>
            </a:r>
            <a:r>
              <a:rPr lang="en-US" sz="2400" u="sng" dirty="0" smtClean="0">
                <a:solidFill>
                  <a:srgbClr val="000000"/>
                </a:solidFill>
              </a:rPr>
              <a:t>secondary</a:t>
            </a:r>
            <a:r>
              <a:rPr lang="en-US" sz="2400" dirty="0" smtClean="0">
                <a:solidFill>
                  <a:srgbClr val="000000"/>
                </a:solidFill>
              </a:rPr>
              <a:t> insurance </a:t>
            </a:r>
            <a:endParaRPr lang="en-US" sz="2400" dirty="0" smtClean="0"/>
          </a:p>
          <a:p>
            <a:r>
              <a:rPr lang="en-US" sz="2400" dirty="0" smtClean="0"/>
              <a:t>Gas money for doctor’s appointments, incontinence supplies for kids age &gt;4, co-pays for doctor’s visits and prescriptions</a:t>
            </a:r>
            <a:endParaRPr lang="en-US" sz="2400" dirty="0"/>
          </a:p>
        </p:txBody>
      </p:sp>
    </p:spTree>
    <p:extLst>
      <p:ext uri="{BB962C8B-B14F-4D97-AF65-F5344CB8AC3E}">
        <p14:creationId xmlns:p14="http://schemas.microsoft.com/office/powerpoint/2010/main" val="59692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latin typeface="+mn-lt"/>
              </a:rPr>
              <a:t>Health Care Coverage</a:t>
            </a:r>
          </a:p>
        </p:txBody>
      </p:sp>
      <p:sp>
        <p:nvSpPr>
          <p:cNvPr id="3" name="Content Placeholder 2"/>
          <p:cNvSpPr>
            <a:spLocks noGrp="1"/>
          </p:cNvSpPr>
          <p:nvPr>
            <p:ph idx="1"/>
          </p:nvPr>
        </p:nvSpPr>
        <p:spPr/>
        <p:txBody>
          <a:bodyPr/>
          <a:lstStyle/>
          <a:p>
            <a:pPr>
              <a:defRPr/>
            </a:pPr>
            <a:r>
              <a:rPr lang="en-US" sz="2400" dirty="0" smtClean="0"/>
              <a:t>Private Insurance</a:t>
            </a:r>
          </a:p>
          <a:p>
            <a:pPr lvl="1">
              <a:buFont typeface="Arial" panose="020B0604020202020204" pitchFamily="34" charset="0"/>
              <a:buChar char="•"/>
              <a:defRPr/>
            </a:pPr>
            <a:r>
              <a:rPr lang="en-US" sz="2400" dirty="0" smtClean="0"/>
              <a:t>Through an employer</a:t>
            </a:r>
          </a:p>
          <a:p>
            <a:pPr lvl="1">
              <a:buFont typeface="Arial" panose="020B0604020202020204" pitchFamily="34" charset="0"/>
              <a:buChar char="•"/>
              <a:defRPr/>
            </a:pPr>
            <a:r>
              <a:rPr lang="en-US" sz="2400" dirty="0" smtClean="0"/>
              <a:t>Purchased through the Marketplace</a:t>
            </a:r>
          </a:p>
          <a:p>
            <a:pPr>
              <a:buFont typeface="Arial" panose="020B0604020202020204" pitchFamily="34" charset="0"/>
              <a:buChar char="•"/>
              <a:defRPr/>
            </a:pPr>
            <a:r>
              <a:rPr lang="en-US" sz="2400" dirty="0" smtClean="0"/>
              <a:t>Public Benefits for Health Care</a:t>
            </a:r>
          </a:p>
          <a:p>
            <a:pPr lvl="1">
              <a:buFont typeface="Arial" panose="020B0604020202020204" pitchFamily="34" charset="0"/>
              <a:buChar char="•"/>
              <a:defRPr/>
            </a:pPr>
            <a:r>
              <a:rPr lang="en-US" sz="2400" dirty="0" smtClean="0"/>
              <a:t>BadgerCare</a:t>
            </a:r>
          </a:p>
          <a:p>
            <a:pPr lvl="1">
              <a:buFont typeface="Arial" panose="020B0604020202020204" pitchFamily="34" charset="0"/>
              <a:buChar char="•"/>
              <a:defRPr/>
            </a:pPr>
            <a:r>
              <a:rPr lang="en-US" sz="2400" dirty="0" smtClean="0"/>
              <a:t>Katie Beckett</a:t>
            </a:r>
          </a:p>
          <a:p>
            <a:pPr lvl="1">
              <a:buFont typeface="Arial" panose="020B0604020202020204" pitchFamily="34" charset="0"/>
              <a:buChar char="•"/>
              <a:defRPr/>
            </a:pPr>
            <a:r>
              <a:rPr lang="en-US" sz="2400" dirty="0" smtClean="0"/>
              <a:t>Disability Medicaid with SSI</a:t>
            </a:r>
          </a:p>
          <a:p>
            <a:pPr marL="0" indent="0">
              <a:buFontTx/>
              <a:buNone/>
              <a:defRPr/>
            </a:pPr>
            <a:endParaRPr lang="en-US" dirty="0">
              <a:latin typeface="Comic Sans MS" panose="030F0702030302020204" pitchFamily="66" charset="0"/>
            </a:endParaRPr>
          </a:p>
        </p:txBody>
      </p:sp>
    </p:spTree>
    <p:extLst>
      <p:ext uri="{BB962C8B-B14F-4D97-AF65-F5344CB8AC3E}">
        <p14:creationId xmlns:p14="http://schemas.microsoft.com/office/powerpoint/2010/main" val="294392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969"/>
            <a:ext cx="8229600" cy="1143000"/>
          </a:xfrm>
        </p:spPr>
        <p:txBody>
          <a:bodyPr/>
          <a:lstStyle/>
          <a:p>
            <a:r>
              <a:rPr lang="en-US" altLang="en-US" dirty="0" smtClean="0">
                <a:latin typeface="+mn-lt"/>
              </a:rPr>
              <a:t>Long Term Care Programs</a:t>
            </a:r>
          </a:p>
        </p:txBody>
      </p:sp>
      <p:sp>
        <p:nvSpPr>
          <p:cNvPr id="3" name="Content Placeholder 2"/>
          <p:cNvSpPr>
            <a:spLocks noGrp="1"/>
          </p:cNvSpPr>
          <p:nvPr>
            <p:ph idx="1"/>
          </p:nvPr>
        </p:nvSpPr>
        <p:spPr>
          <a:xfrm>
            <a:off x="862940" y="1145968"/>
            <a:ext cx="7848600" cy="5254831"/>
          </a:xfrm>
        </p:spPr>
        <p:txBody>
          <a:bodyPr/>
          <a:lstStyle/>
          <a:p>
            <a:pPr>
              <a:defRPr/>
            </a:pPr>
            <a:r>
              <a:rPr lang="en-US" dirty="0" smtClean="0"/>
              <a:t>Children’s Long Term Support Home and Community-Based Medicaid Waivers</a:t>
            </a:r>
          </a:p>
          <a:p>
            <a:pPr lvl="1">
              <a:defRPr/>
            </a:pPr>
            <a:r>
              <a:rPr lang="en-US" sz="2400" dirty="0" smtClean="0"/>
              <a:t>Administered by the County Human Services</a:t>
            </a:r>
          </a:p>
          <a:p>
            <a:pPr lvl="1">
              <a:defRPr/>
            </a:pPr>
            <a:r>
              <a:rPr lang="en-US" sz="2400" dirty="0" smtClean="0"/>
              <a:t>3 areas of disability eligibility</a:t>
            </a:r>
          </a:p>
          <a:p>
            <a:pPr lvl="2">
              <a:defRPr/>
            </a:pPr>
            <a:r>
              <a:rPr lang="en-US" dirty="0" smtClean="0"/>
              <a:t>Physical </a:t>
            </a:r>
          </a:p>
          <a:p>
            <a:pPr lvl="2">
              <a:defRPr/>
            </a:pPr>
            <a:r>
              <a:rPr lang="en-US" dirty="0" smtClean="0"/>
              <a:t>Developmental</a:t>
            </a:r>
          </a:p>
          <a:p>
            <a:pPr lvl="2">
              <a:defRPr/>
            </a:pPr>
            <a:r>
              <a:rPr lang="en-US" dirty="0" smtClean="0"/>
              <a:t>Severe Emotional Disturbances</a:t>
            </a:r>
          </a:p>
          <a:p>
            <a:pPr lvl="1">
              <a:defRPr/>
            </a:pPr>
            <a:r>
              <a:rPr lang="en-US" sz="2400" dirty="0" smtClean="0"/>
              <a:t>Meet level of care criteria</a:t>
            </a:r>
          </a:p>
          <a:p>
            <a:pPr lvl="1">
              <a:defRPr/>
            </a:pPr>
            <a:r>
              <a:rPr lang="en-US" sz="2400" dirty="0" smtClean="0"/>
              <a:t>Medicaid recipient</a:t>
            </a:r>
          </a:p>
          <a:p>
            <a:pPr>
              <a:defRPr/>
            </a:pPr>
            <a:r>
              <a:rPr lang="en-US" dirty="0" smtClean="0"/>
              <a:t>Children’s Community Options Program</a:t>
            </a:r>
          </a:p>
          <a:p>
            <a:pPr marL="457200" lvl="1" indent="0">
              <a:buFontTx/>
              <a:buNone/>
              <a:defRPr/>
            </a:pPr>
            <a:endParaRPr lang="en-US" dirty="0"/>
          </a:p>
        </p:txBody>
      </p:sp>
    </p:spTree>
    <p:extLst>
      <p:ext uri="{BB962C8B-B14F-4D97-AF65-F5344CB8AC3E}">
        <p14:creationId xmlns:p14="http://schemas.microsoft.com/office/powerpoint/2010/main" val="311657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Affiliates</a:t>
            </a:r>
            <a:endParaRPr lang="en-US" dirty="0"/>
          </a:p>
        </p:txBody>
      </p:sp>
      <p:sp>
        <p:nvSpPr>
          <p:cNvPr id="3" name="Content Placeholder 2"/>
          <p:cNvSpPr>
            <a:spLocks noGrp="1"/>
          </p:cNvSpPr>
          <p:nvPr>
            <p:ph idx="1"/>
          </p:nvPr>
        </p:nvSpPr>
        <p:spPr>
          <a:xfrm>
            <a:off x="685800" y="1524000"/>
            <a:ext cx="8229600" cy="4525963"/>
          </a:xfrm>
        </p:spPr>
        <p:txBody>
          <a:bodyPr/>
          <a:lstStyle/>
          <a:p>
            <a:r>
              <a:rPr lang="en-US" dirty="0" smtClean="0"/>
              <a:t>Support Groups</a:t>
            </a:r>
          </a:p>
          <a:p>
            <a:pPr lvl="1"/>
            <a:r>
              <a:rPr lang="en-US" dirty="0" smtClean="0"/>
              <a:t>Families, Mom, Dads, Adults, Teens</a:t>
            </a:r>
          </a:p>
          <a:p>
            <a:r>
              <a:rPr lang="en-US" dirty="0" smtClean="0"/>
              <a:t>Resource Guides</a:t>
            </a:r>
          </a:p>
          <a:p>
            <a:r>
              <a:rPr lang="en-US" dirty="0" smtClean="0"/>
              <a:t>Events</a:t>
            </a:r>
          </a:p>
          <a:p>
            <a:r>
              <a:rPr lang="en-US" dirty="0" smtClean="0"/>
              <a:t>Workshops</a:t>
            </a:r>
          </a:p>
          <a:p>
            <a:pPr marL="0" indent="0">
              <a:buNone/>
            </a:pPr>
            <a:endParaRPr lang="en-US" dirty="0"/>
          </a:p>
        </p:txBody>
      </p:sp>
    </p:spTree>
    <p:extLst>
      <p:ext uri="{BB962C8B-B14F-4D97-AF65-F5344CB8AC3E}">
        <p14:creationId xmlns:p14="http://schemas.microsoft.com/office/powerpoint/2010/main" val="38465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458200" cy="5029200"/>
          </a:xfrm>
        </p:spPr>
        <p:txBody>
          <a:bodyPr>
            <a:noAutofit/>
          </a:bodyPr>
          <a:lstStyle/>
          <a:p>
            <a:pPr>
              <a:spcBef>
                <a:spcPts val="600"/>
              </a:spcBef>
              <a:spcAft>
                <a:spcPts val="0"/>
              </a:spcAft>
            </a:pPr>
            <a:r>
              <a:rPr lang="en-US" sz="3000" dirty="0" smtClean="0"/>
              <a:t>Social Emotional Learning .</a:t>
            </a:r>
            <a:endParaRPr lang="en-US" sz="3000" dirty="0"/>
          </a:p>
          <a:p>
            <a:pPr>
              <a:spcBef>
                <a:spcPts val="600"/>
              </a:spcBef>
              <a:spcAft>
                <a:spcPts val="0"/>
              </a:spcAft>
            </a:pPr>
            <a:endParaRPr lang="en-US" sz="3000" dirty="0"/>
          </a:p>
        </p:txBody>
      </p:sp>
      <p:sp>
        <p:nvSpPr>
          <p:cNvPr id="5" name="Rectangle 4"/>
          <p:cNvSpPr/>
          <p:nvPr/>
        </p:nvSpPr>
        <p:spPr>
          <a:xfrm>
            <a:off x="685800" y="248960"/>
            <a:ext cx="8458200" cy="1046440"/>
          </a:xfrm>
          <a:prstGeom prst="rect">
            <a:avLst/>
          </a:prstGeom>
        </p:spPr>
        <p:txBody>
          <a:bodyPr wrap="square">
            <a:spAutoFit/>
          </a:bodyPr>
          <a:lstStyle/>
          <a:p>
            <a:pPr algn="ctr"/>
            <a:r>
              <a:rPr lang="en-US" sz="4400" dirty="0" smtClean="0">
                <a:solidFill>
                  <a:schemeClr val="accent2">
                    <a:lumMod val="75000"/>
                  </a:schemeClr>
                </a:solidFill>
                <a:effectLst>
                  <a:outerShdw blurRad="38100" dist="38100" dir="2700000" algn="tl">
                    <a:srgbClr val="000000">
                      <a:alpha val="43137"/>
                    </a:srgbClr>
                  </a:outerShdw>
                </a:effectLst>
              </a:rPr>
              <a:t>Mindfulness Exercise</a:t>
            </a:r>
          </a:p>
          <a:p>
            <a:pPr algn="ctr"/>
            <a:r>
              <a:rPr lang="en-US" dirty="0" smtClean="0">
                <a:solidFill>
                  <a:schemeClr val="accent2">
                    <a:lumMod val="75000"/>
                  </a:schemeClr>
                </a:solidFill>
                <a:effectLst>
                  <a:outerShdw blurRad="38100" dist="38100" dir="2700000" algn="tl">
                    <a:srgbClr val="000000">
                      <a:alpha val="43137"/>
                    </a:srgbClr>
                  </a:outerShdw>
                </a:effectLst>
              </a:rPr>
              <a:t>_________________________________________________________________</a:t>
            </a:r>
            <a:endParaRPr lang="en-US" dirty="0"/>
          </a:p>
        </p:txBody>
      </p:sp>
    </p:spTree>
    <p:extLst>
      <p:ext uri="{BB962C8B-B14F-4D97-AF65-F5344CB8AC3E}">
        <p14:creationId xmlns:p14="http://schemas.microsoft.com/office/powerpoint/2010/main" val="278310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Some ways to think about Inclusion</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Do you have books and play that include disability </a:t>
            </a:r>
          </a:p>
          <a:p>
            <a:endParaRPr lang="en-US" dirty="0"/>
          </a:p>
        </p:txBody>
      </p:sp>
    </p:spTree>
    <p:extLst>
      <p:ext uri="{BB962C8B-B14F-4D97-AF65-F5344CB8AC3E}">
        <p14:creationId xmlns:p14="http://schemas.microsoft.com/office/powerpoint/2010/main" val="325769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Inclusion</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IFSP</a:t>
            </a:r>
          </a:p>
          <a:p>
            <a:r>
              <a:rPr lang="en-US" dirty="0" smtClean="0"/>
              <a:t>IEP</a:t>
            </a:r>
            <a:endParaRPr lang="en-US" dirty="0"/>
          </a:p>
        </p:txBody>
      </p:sp>
    </p:spTree>
    <p:extLst>
      <p:ext uri="{BB962C8B-B14F-4D97-AF65-F5344CB8AC3E}">
        <p14:creationId xmlns:p14="http://schemas.microsoft.com/office/powerpoint/2010/main" val="387938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a:t>An inclusive attitude holds that children teach us what might help them when we are willing to notice their attention and demeanor. </a:t>
            </a:r>
            <a:endParaRPr lang="en-US" dirty="0" smtClean="0"/>
          </a:p>
          <a:p>
            <a:r>
              <a:rPr lang="en-US" dirty="0"/>
              <a:t>It is always worth wondering what the child’s perspective might be before making teaching decisions</a:t>
            </a:r>
            <a:r>
              <a:rPr lang="en-US" dirty="0" smtClean="0"/>
              <a:t>.</a:t>
            </a:r>
          </a:p>
          <a:p>
            <a:r>
              <a:rPr lang="en-US" dirty="0"/>
              <a:t>UNDERSTANDING BEHAVIOR - Why is s/he doing that? </a:t>
            </a:r>
            <a:endParaRPr lang="en-US" dirty="0"/>
          </a:p>
        </p:txBody>
      </p:sp>
    </p:spTree>
    <p:extLst>
      <p:ext uri="{BB962C8B-B14F-4D97-AF65-F5344CB8AC3E}">
        <p14:creationId xmlns:p14="http://schemas.microsoft.com/office/powerpoint/2010/main" val="321261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Emotional Learning</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Pyramid Model</a:t>
            </a:r>
          </a:p>
          <a:p>
            <a:r>
              <a:rPr lang="en-US" dirty="0" smtClean="0"/>
              <a:t>Breathing </a:t>
            </a:r>
            <a:r>
              <a:rPr lang="en-US" dirty="0" smtClean="0"/>
              <a:t>Exercises</a:t>
            </a:r>
          </a:p>
          <a:p>
            <a:pPr lvl="1"/>
            <a:r>
              <a:rPr lang="en-US" dirty="0" smtClean="0"/>
              <a:t>Inhale the Flower, </a:t>
            </a:r>
            <a:r>
              <a:rPr lang="en-US" dirty="0" smtClean="0"/>
              <a:t>Blow out the candle</a:t>
            </a:r>
          </a:p>
          <a:p>
            <a:pPr lvl="1"/>
            <a:r>
              <a:rPr lang="en-US" dirty="0" smtClean="0"/>
              <a:t>Star Breathing</a:t>
            </a:r>
          </a:p>
          <a:p>
            <a:pPr lvl="1"/>
            <a:endParaRPr lang="en-US" dirty="0"/>
          </a:p>
        </p:txBody>
      </p:sp>
    </p:spTree>
    <p:extLst>
      <p:ext uri="{BB962C8B-B14F-4D97-AF65-F5344CB8AC3E}">
        <p14:creationId xmlns:p14="http://schemas.microsoft.com/office/powerpoint/2010/main" val="211644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Programmatic and Physical Access</a:t>
            </a:r>
          </a:p>
          <a:p>
            <a:r>
              <a:rPr lang="en-US" dirty="0" smtClean="0"/>
              <a:t>Undue Burden</a:t>
            </a:r>
          </a:p>
          <a:p>
            <a:r>
              <a:rPr lang="en-US" dirty="0" smtClean="0"/>
              <a:t>Reasonable</a:t>
            </a:r>
          </a:p>
          <a:p>
            <a:r>
              <a:rPr lang="en-US" dirty="0" smtClean="0"/>
              <a:t>Direct Threat</a:t>
            </a:r>
          </a:p>
          <a:p>
            <a:endParaRPr lang="en-US" dirty="0"/>
          </a:p>
          <a:p>
            <a:r>
              <a:rPr lang="en-US" dirty="0" smtClean="0"/>
              <a:t>Scenario: </a:t>
            </a:r>
            <a:endParaRPr lang="en-US" dirty="0" smtClean="0"/>
          </a:p>
          <a:p>
            <a:endParaRPr lang="en-US" dirty="0"/>
          </a:p>
        </p:txBody>
      </p:sp>
    </p:spTree>
    <p:extLst>
      <p:ext uri="{BB962C8B-B14F-4D97-AF65-F5344CB8AC3E}">
        <p14:creationId xmlns:p14="http://schemas.microsoft.com/office/powerpoint/2010/main" val="396872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smtClean="0"/>
              <a:t>Seclusion and Restraint</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Seclusion and Restraint are terms used regarding when children </a:t>
            </a:r>
            <a:endParaRPr lang="en-US" dirty="0" smtClean="0"/>
          </a:p>
          <a:p>
            <a:endParaRPr lang="en-US" dirty="0"/>
          </a:p>
          <a:p>
            <a:r>
              <a:rPr lang="en-US" dirty="0"/>
              <a:t>https://dpi.wi.gov/sped/topics/seclusion-restraint/faq</a:t>
            </a:r>
            <a:endParaRPr lang="en-US" dirty="0" smtClean="0"/>
          </a:p>
          <a:p>
            <a:r>
              <a:rPr lang="en-US" dirty="0">
                <a:hlinkClick r:id="rId2"/>
              </a:rPr>
              <a:t>http://www.disabilityrightswi.org/resources/misuse-of-seclusion-and-restraint</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75670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Strategies &amp; Support</a:t>
            </a:r>
            <a:endParaRPr lang="en-US" dirty="0"/>
          </a:p>
        </p:txBody>
      </p:sp>
      <p:sp>
        <p:nvSpPr>
          <p:cNvPr id="3" name="Content Placeholder 2"/>
          <p:cNvSpPr>
            <a:spLocks noGrp="1"/>
          </p:cNvSpPr>
          <p:nvPr>
            <p:ph idx="1"/>
          </p:nvPr>
        </p:nvSpPr>
        <p:spPr>
          <a:xfrm>
            <a:off x="753035" y="1219200"/>
            <a:ext cx="7924800" cy="4525963"/>
          </a:xfrm>
        </p:spPr>
        <p:txBody>
          <a:bodyPr/>
          <a:lstStyle/>
          <a:p>
            <a:r>
              <a:rPr lang="en-US" dirty="0" smtClean="0"/>
              <a:t>What do initial conversations with parents include?</a:t>
            </a:r>
          </a:p>
          <a:p>
            <a:pPr lvl="1"/>
            <a:r>
              <a:rPr lang="en-US" dirty="0" smtClean="0"/>
              <a:t>Information that is usable and sensible</a:t>
            </a:r>
          </a:p>
          <a:p>
            <a:pPr lvl="1"/>
            <a:r>
              <a:rPr lang="en-US" dirty="0" smtClean="0"/>
              <a:t>Information that impacts the classroom is usable, diagnosis not necessarily </a:t>
            </a:r>
          </a:p>
          <a:p>
            <a:r>
              <a:rPr lang="en-US" dirty="0" smtClean="0"/>
              <a:t>What information would be helpful for us to know in order for us to best care for your child?</a:t>
            </a:r>
            <a:endParaRPr lang="en-US" dirty="0"/>
          </a:p>
        </p:txBody>
      </p:sp>
      <p:sp>
        <p:nvSpPr>
          <p:cNvPr id="4" name="TextBox 3"/>
          <p:cNvSpPr txBox="1"/>
          <p:nvPr/>
        </p:nvSpPr>
        <p:spPr>
          <a:xfrm>
            <a:off x="2286000" y="5867400"/>
            <a:ext cx="6554167" cy="369332"/>
          </a:xfrm>
          <a:prstGeom prst="rect">
            <a:avLst/>
          </a:prstGeom>
          <a:noFill/>
        </p:spPr>
        <p:txBody>
          <a:bodyPr wrap="none" rtlCol="0">
            <a:spAutoFit/>
          </a:bodyPr>
          <a:lstStyle/>
          <a:p>
            <a:r>
              <a:rPr lang="en-US" dirty="0" smtClean="0"/>
              <a:t>Starting with Page 6 in A Thinking Guide to Inclusive Childcare</a:t>
            </a:r>
            <a:endParaRPr lang="en-US" dirty="0"/>
          </a:p>
        </p:txBody>
      </p:sp>
    </p:spTree>
    <p:extLst>
      <p:ext uri="{BB962C8B-B14F-4D97-AF65-F5344CB8AC3E}">
        <p14:creationId xmlns:p14="http://schemas.microsoft.com/office/powerpoint/2010/main" val="212867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Strategies &amp; Support</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Does your center provide programming around inclusion/ disability awareness?</a:t>
            </a:r>
          </a:p>
          <a:p>
            <a:r>
              <a:rPr lang="en-US" dirty="0" smtClean="0"/>
              <a:t>Do you have strategies that promote disability inclusion?</a:t>
            </a:r>
            <a:endParaRPr lang="en-US" dirty="0"/>
          </a:p>
        </p:txBody>
      </p:sp>
    </p:spTree>
    <p:extLst>
      <p:ext uri="{BB962C8B-B14F-4D97-AF65-F5344CB8AC3E}">
        <p14:creationId xmlns:p14="http://schemas.microsoft.com/office/powerpoint/2010/main" val="108280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Strategies &amp; Support</a:t>
            </a:r>
            <a:endParaRPr lang="en-US" dirty="0"/>
          </a:p>
        </p:txBody>
      </p:sp>
      <p:sp>
        <p:nvSpPr>
          <p:cNvPr id="3" name="Content Placeholder 2"/>
          <p:cNvSpPr>
            <a:spLocks noGrp="1"/>
          </p:cNvSpPr>
          <p:nvPr>
            <p:ph idx="1"/>
          </p:nvPr>
        </p:nvSpPr>
        <p:spPr>
          <a:xfrm>
            <a:off x="762000" y="1600200"/>
            <a:ext cx="7924800" cy="4525963"/>
          </a:xfrm>
        </p:spPr>
        <p:txBody>
          <a:bodyPr/>
          <a:lstStyle/>
          <a:p>
            <a:endParaRPr lang="en-US" dirty="0" smtClean="0"/>
          </a:p>
          <a:p>
            <a:endParaRPr lang="en-US" dirty="0"/>
          </a:p>
        </p:txBody>
      </p:sp>
    </p:spTree>
    <p:extLst>
      <p:ext uri="{BB962C8B-B14F-4D97-AF65-F5344CB8AC3E}">
        <p14:creationId xmlns:p14="http://schemas.microsoft.com/office/powerpoint/2010/main" val="221287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smtClean="0"/>
              <a:t>Scenarios</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We have a child in our 3 </a:t>
            </a:r>
            <a:r>
              <a:rPr lang="en-US" dirty="0" err="1" smtClean="0"/>
              <a:t>yr</a:t>
            </a:r>
            <a:r>
              <a:rPr lang="en-US" dirty="0" smtClean="0"/>
              <a:t> old classroom who is struggling.  It is difficult for her to play with others, she frequently does not take naps, and does not sit down for circle time.  I have tried to talk to the parents a few times.  </a:t>
            </a:r>
            <a:endParaRPr lang="en-US" dirty="0"/>
          </a:p>
        </p:txBody>
      </p:sp>
    </p:spTree>
    <p:extLst>
      <p:ext uri="{BB962C8B-B14F-4D97-AF65-F5344CB8AC3E}">
        <p14:creationId xmlns:p14="http://schemas.microsoft.com/office/powerpoint/2010/main" val="150179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838200" y="1600200"/>
            <a:ext cx="8001000" cy="4525963"/>
          </a:xfrm>
        </p:spPr>
        <p:txBody>
          <a:bodyPr/>
          <a:lstStyle/>
          <a:p>
            <a:r>
              <a:rPr lang="en-US" dirty="0" smtClean="0"/>
              <a:t>Background on CYSHCN </a:t>
            </a:r>
          </a:p>
          <a:p>
            <a:r>
              <a:rPr lang="en-US" dirty="0"/>
              <a:t>Other Community Supports</a:t>
            </a:r>
          </a:p>
          <a:p>
            <a:r>
              <a:rPr lang="en-US" dirty="0" smtClean="0"/>
              <a:t>Social </a:t>
            </a:r>
            <a:r>
              <a:rPr lang="en-US" dirty="0"/>
              <a:t>Emotional </a:t>
            </a:r>
            <a:r>
              <a:rPr lang="en-US" dirty="0" smtClean="0"/>
              <a:t>Learning</a:t>
            </a:r>
          </a:p>
          <a:p>
            <a:r>
              <a:rPr lang="en-US" dirty="0" smtClean="0"/>
              <a:t>ADA</a:t>
            </a:r>
          </a:p>
          <a:p>
            <a:r>
              <a:rPr lang="en-US" dirty="0" smtClean="0"/>
              <a:t>Seclusion and Restraint</a:t>
            </a:r>
          </a:p>
          <a:p>
            <a:r>
              <a:rPr lang="en-US" dirty="0" smtClean="0"/>
              <a:t>Partnering with School Districts (IDEA)</a:t>
            </a:r>
          </a:p>
          <a:p>
            <a:r>
              <a:rPr lang="en-US" dirty="0" smtClean="0"/>
              <a:t>Inclusion Strategies and Supports</a:t>
            </a:r>
          </a:p>
        </p:txBody>
      </p:sp>
    </p:spTree>
    <p:extLst>
      <p:ext uri="{BB962C8B-B14F-4D97-AF65-F5344CB8AC3E}">
        <p14:creationId xmlns:p14="http://schemas.microsoft.com/office/powerpoint/2010/main" val="179562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dirty="0" smtClean="0"/>
              <a:t>Scenarios</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We have a 4 year old who also receives services through the school or a therapist (I am not sure) and his parents mention that they would like for us to implement some of the things they do in that program but it is unclear how to do these therapies.  Can I call the school and ask?</a:t>
            </a:r>
            <a:endParaRPr lang="en-US" dirty="0"/>
          </a:p>
        </p:txBody>
      </p:sp>
    </p:spTree>
    <p:extLst>
      <p:ext uri="{BB962C8B-B14F-4D97-AF65-F5344CB8AC3E}">
        <p14:creationId xmlns:p14="http://schemas.microsoft.com/office/powerpoint/2010/main" val="236997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There is a young boy whose parents tell us to </a:t>
            </a:r>
            <a:endParaRPr lang="en-US" dirty="0"/>
          </a:p>
        </p:txBody>
      </p:sp>
    </p:spTree>
    <p:extLst>
      <p:ext uri="{BB962C8B-B14F-4D97-AF65-F5344CB8AC3E}">
        <p14:creationId xmlns:p14="http://schemas.microsoft.com/office/powerpoint/2010/main" val="240476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772400" cy="1470025"/>
          </a:xfrm>
        </p:spPr>
        <p:txBody>
          <a:bodyPr/>
          <a:lstStyle/>
          <a:p>
            <a:r>
              <a:rPr lang="en-US" sz="8800" dirty="0" smtClean="0"/>
              <a:t>Thank you!</a:t>
            </a:r>
            <a:endParaRPr lang="en-US" sz="8800" dirty="0"/>
          </a:p>
        </p:txBody>
      </p:sp>
      <p:sp>
        <p:nvSpPr>
          <p:cNvPr id="3" name="Subtitle 2"/>
          <p:cNvSpPr>
            <a:spLocks noGrp="1"/>
          </p:cNvSpPr>
          <p:nvPr>
            <p:ph type="subTitle" idx="1"/>
          </p:nvPr>
        </p:nvSpPr>
        <p:spPr/>
        <p:txBody>
          <a:bodyPr/>
          <a:lstStyle/>
          <a:p>
            <a:r>
              <a:rPr lang="en-US" sz="4000" dirty="0" smtClean="0"/>
              <a:t>Go and do amazing things!</a:t>
            </a:r>
            <a:endParaRPr lang="en-US" sz="4000" dirty="0"/>
          </a:p>
        </p:txBody>
      </p:sp>
    </p:spTree>
    <p:extLst>
      <p:ext uri="{BB962C8B-B14F-4D97-AF65-F5344CB8AC3E}">
        <p14:creationId xmlns:p14="http://schemas.microsoft.com/office/powerpoint/2010/main" val="2744209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447800"/>
            <a:ext cx="7829550" cy="4525963"/>
          </a:xfrm>
        </p:spPr>
        <p:txBody>
          <a:bodyPr>
            <a:normAutofit/>
          </a:bodyPr>
          <a:lstStyle/>
          <a:p>
            <a:pPr marL="0" indent="0">
              <a:spcBef>
                <a:spcPts val="600"/>
              </a:spcBef>
              <a:buNone/>
            </a:pPr>
            <a:r>
              <a:rPr lang="en-US" dirty="0" smtClean="0"/>
              <a:t>Funded </a:t>
            </a:r>
            <a:r>
              <a:rPr lang="en-US" dirty="0"/>
              <a:t>in part by the MCH Title V Services Block Grant, Maternal and Child Health Bureau, Health Resources and Services Administration, U.S. Department of Health and Human </a:t>
            </a:r>
            <a:r>
              <a:rPr lang="en-US" dirty="0" smtClean="0"/>
              <a:t>Services.</a:t>
            </a:r>
            <a:endParaRPr lang="en-US" dirty="0"/>
          </a:p>
        </p:txBody>
      </p:sp>
      <p:sp>
        <p:nvSpPr>
          <p:cNvPr id="4" name="TextBox 3"/>
          <p:cNvSpPr txBox="1"/>
          <p:nvPr/>
        </p:nvSpPr>
        <p:spPr>
          <a:xfrm>
            <a:off x="8305800" y="6107668"/>
            <a:ext cx="838200" cy="369332"/>
          </a:xfrm>
          <a:prstGeom prst="rect">
            <a:avLst/>
          </a:prstGeom>
          <a:solidFill>
            <a:schemeClr val="bg1"/>
          </a:solidFill>
        </p:spPr>
        <p:txBody>
          <a:bodyPr wrap="square" rtlCol="0">
            <a:spAutoFit/>
          </a:bodyPr>
          <a:lstStyle/>
          <a:p>
            <a:endParaRPr lang="en-US" dirty="0"/>
          </a:p>
        </p:txBody>
      </p:sp>
      <p:sp>
        <p:nvSpPr>
          <p:cNvPr id="7" name="Rectangle 6"/>
          <p:cNvSpPr/>
          <p:nvPr/>
        </p:nvSpPr>
        <p:spPr>
          <a:xfrm>
            <a:off x="685800" y="248960"/>
            <a:ext cx="8382000" cy="1046440"/>
          </a:xfrm>
          <a:prstGeom prst="rect">
            <a:avLst/>
          </a:prstGeom>
        </p:spPr>
        <p:txBody>
          <a:bodyPr wrap="square">
            <a:spAutoFit/>
          </a:bodyPr>
          <a:lstStyle/>
          <a:p>
            <a:pPr algn="ctr"/>
            <a:r>
              <a:rPr lang="en-US" sz="4400" dirty="0" smtClean="0">
                <a:solidFill>
                  <a:schemeClr val="accent2">
                    <a:lumMod val="75000"/>
                  </a:schemeClr>
                </a:solidFill>
                <a:effectLst>
                  <a:outerShdw blurRad="38100" dist="38100" dir="2700000" algn="tl">
                    <a:srgbClr val="000000">
                      <a:alpha val="43137"/>
                    </a:srgbClr>
                  </a:outerShdw>
                </a:effectLst>
              </a:rPr>
              <a:t>Acknowledgement</a:t>
            </a:r>
          </a:p>
          <a:p>
            <a:pPr algn="ctr"/>
            <a:r>
              <a:rPr lang="en-US" dirty="0" smtClean="0">
                <a:solidFill>
                  <a:schemeClr val="accent2">
                    <a:lumMod val="75000"/>
                  </a:schemeClr>
                </a:solidFill>
                <a:effectLst>
                  <a:outerShdw blurRad="38100" dist="38100" dir="2700000" algn="tl">
                    <a:srgbClr val="000000">
                      <a:alpha val="43137"/>
                    </a:srgbClr>
                  </a:outerShdw>
                </a:effectLst>
              </a:rPr>
              <a:t>________________________________________________________________</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800600"/>
            <a:ext cx="8305800" cy="1526428"/>
          </a:xfrm>
          <a:prstGeom prst="rect">
            <a:avLst/>
          </a:prstGeom>
        </p:spPr>
      </p:pic>
    </p:spTree>
    <p:extLst>
      <p:ext uri="{BB962C8B-B14F-4D97-AF65-F5344CB8AC3E}">
        <p14:creationId xmlns:p14="http://schemas.microsoft.com/office/powerpoint/2010/main" val="277169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5105400"/>
          </a:xfrm>
        </p:spPr>
        <p:txBody>
          <a:bodyPr/>
          <a:lstStyle/>
          <a:p>
            <a:pPr>
              <a:spcBef>
                <a:spcPts val="600"/>
              </a:spcBef>
            </a:pPr>
            <a:r>
              <a:rPr lang="en-US" dirty="0"/>
              <a:t>Wisconsin uses the federal definition as:</a:t>
            </a:r>
          </a:p>
          <a:p>
            <a:pPr marL="356616" lvl="1" indent="0">
              <a:spcBef>
                <a:spcPts val="600"/>
              </a:spcBef>
              <a:buNone/>
            </a:pPr>
            <a:r>
              <a:rPr lang="en-US" sz="3200" dirty="0"/>
              <a:t>"...those who have or are at increased risk for a chronic physical, developmental, behavioral, or emotional condition and who also require health and related services of a type or amount beyond that </a:t>
            </a:r>
            <a:r>
              <a:rPr lang="en-US" sz="3200" dirty="0" smtClean="0"/>
              <a:t>required </a:t>
            </a:r>
            <a:r>
              <a:rPr lang="en-US" sz="3200" dirty="0"/>
              <a:t>by children generally</a:t>
            </a:r>
            <a:r>
              <a:rPr lang="en-US" sz="3200" dirty="0" smtClean="0"/>
              <a:t>."</a:t>
            </a:r>
          </a:p>
          <a:p>
            <a:pPr marL="356616" lvl="1" indent="0">
              <a:spcBef>
                <a:spcPts val="600"/>
              </a:spcBef>
              <a:buNone/>
            </a:pPr>
            <a:endParaRPr lang="en-US" sz="1600" dirty="0" smtClean="0"/>
          </a:p>
        </p:txBody>
      </p:sp>
      <p:sp>
        <p:nvSpPr>
          <p:cNvPr id="5" name="Rectangle 4"/>
          <p:cNvSpPr/>
          <p:nvPr/>
        </p:nvSpPr>
        <p:spPr>
          <a:xfrm>
            <a:off x="685800" y="248960"/>
            <a:ext cx="8458200" cy="1046440"/>
          </a:xfrm>
          <a:prstGeom prst="rect">
            <a:avLst/>
          </a:prstGeom>
        </p:spPr>
        <p:txBody>
          <a:bodyPr wrap="square">
            <a:spAutoFit/>
          </a:bodyPr>
          <a:lstStyle/>
          <a:p>
            <a:pPr algn="ctr"/>
            <a:r>
              <a:rPr lang="en-US" sz="4400" dirty="0" smtClean="0">
                <a:solidFill>
                  <a:schemeClr val="accent2">
                    <a:lumMod val="75000"/>
                  </a:schemeClr>
                </a:solidFill>
                <a:effectLst>
                  <a:outerShdw blurRad="38100" dist="38100" dir="2700000" algn="tl">
                    <a:srgbClr val="000000">
                      <a:alpha val="43137"/>
                    </a:srgbClr>
                  </a:outerShdw>
                </a:effectLst>
              </a:rPr>
              <a:t>Who We Serve</a:t>
            </a:r>
          </a:p>
          <a:p>
            <a:pPr algn="ctr"/>
            <a:r>
              <a:rPr lang="en-US" dirty="0" smtClean="0">
                <a:solidFill>
                  <a:schemeClr val="accent2">
                    <a:lumMod val="75000"/>
                  </a:schemeClr>
                </a:solidFill>
                <a:effectLst>
                  <a:outerShdw blurRad="38100" dist="38100" dir="2700000" algn="tl">
                    <a:srgbClr val="000000">
                      <a:alpha val="43137"/>
                    </a:srgbClr>
                  </a:outerShdw>
                </a:effectLst>
              </a:rPr>
              <a:t>_________________________________________________________________</a:t>
            </a:r>
            <a:endParaRPr lang="en-US" dirty="0"/>
          </a:p>
        </p:txBody>
      </p:sp>
    </p:spTree>
    <p:extLst>
      <p:ext uri="{BB962C8B-B14F-4D97-AF65-F5344CB8AC3E}">
        <p14:creationId xmlns:p14="http://schemas.microsoft.com/office/powerpoint/2010/main" val="2088535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1582"/>
            <a:ext cx="7886700" cy="835819"/>
          </a:xfrm>
        </p:spPr>
        <p:txBody>
          <a:bodyPr>
            <a:normAutofit fontScale="90000"/>
          </a:bodyPr>
          <a:lstStyle/>
          <a:p>
            <a:r>
              <a:rPr lang="en-US" sz="3150" b="1" dirty="0">
                <a:solidFill>
                  <a:srgbClr val="002060"/>
                </a:solidFill>
              </a:rPr>
              <a:t>250,000 WI children have a special health care need</a:t>
            </a:r>
            <a:r>
              <a:rPr lang="en-US" sz="2850" b="1" dirty="0">
                <a:solidFill>
                  <a:srgbClr val="002060"/>
                </a:solidFill>
              </a:rPr>
              <a:t/>
            </a:r>
            <a:br>
              <a:rPr lang="en-US" sz="2850" b="1" dirty="0">
                <a:solidFill>
                  <a:srgbClr val="002060"/>
                </a:solidFill>
              </a:rPr>
            </a:br>
            <a:endParaRPr lang="en-US" sz="2850" b="1" dirty="0">
              <a:solidFill>
                <a:srgbClr val="002060"/>
              </a:solidFill>
            </a:endParaRPr>
          </a:p>
        </p:txBody>
      </p:sp>
      <p:pic>
        <p:nvPicPr>
          <p:cNvPr id="4" name="Content Placeholder 3"/>
          <p:cNvPicPr>
            <a:picLocks noGrp="1" noChangeAspect="1"/>
          </p:cNvPicPr>
          <p:nvPr>
            <p:ph idx="1"/>
          </p:nvPr>
        </p:nvPicPr>
        <p:blipFill rotWithShape="1">
          <a:blip r:embed="rId2"/>
          <a:srcRect l="38610" t="6948" r="15430"/>
          <a:stretch/>
        </p:blipFill>
        <p:spPr>
          <a:xfrm>
            <a:off x="6165057" y="1982391"/>
            <a:ext cx="2978944" cy="4018359"/>
          </a:xfrm>
          <a:prstGeom prst="rect">
            <a:avLst/>
          </a:prstGeom>
        </p:spPr>
      </p:pic>
      <p:sp>
        <p:nvSpPr>
          <p:cNvPr id="5" name="TextBox 4"/>
          <p:cNvSpPr txBox="1"/>
          <p:nvPr/>
        </p:nvSpPr>
        <p:spPr>
          <a:xfrm>
            <a:off x="618760" y="2522187"/>
            <a:ext cx="5232797" cy="1131079"/>
          </a:xfrm>
          <a:prstGeom prst="rect">
            <a:avLst/>
          </a:prstGeom>
          <a:noFill/>
        </p:spPr>
        <p:txBody>
          <a:bodyPr wrap="square" rtlCol="0">
            <a:spAutoFit/>
          </a:bodyPr>
          <a:lstStyle/>
          <a:p>
            <a:r>
              <a:rPr lang="en-US" sz="2250" dirty="0"/>
              <a:t>That’s </a:t>
            </a:r>
            <a:r>
              <a:rPr lang="en-US" sz="2250" b="1" dirty="0">
                <a:solidFill>
                  <a:schemeClr val="accent1">
                    <a:lumMod val="50000"/>
                  </a:schemeClr>
                </a:solidFill>
              </a:rPr>
              <a:t>2</a:t>
            </a:r>
            <a:r>
              <a:rPr lang="en-US" sz="2250" dirty="0"/>
              <a:t> out of every </a:t>
            </a:r>
            <a:r>
              <a:rPr lang="en-US" sz="2250" b="1" dirty="0"/>
              <a:t>10</a:t>
            </a:r>
            <a:r>
              <a:rPr lang="en-US" sz="2250" dirty="0"/>
              <a:t> Wisconsin children</a:t>
            </a:r>
          </a:p>
          <a:p>
            <a:endParaRPr lang="en-US" sz="2250" dirty="0"/>
          </a:p>
        </p:txBody>
      </p:sp>
      <p:grpSp>
        <p:nvGrpSpPr>
          <p:cNvPr id="16" name="Group 15"/>
          <p:cNvGrpSpPr/>
          <p:nvPr/>
        </p:nvGrpSpPr>
        <p:grpSpPr>
          <a:xfrm>
            <a:off x="706737" y="3531989"/>
            <a:ext cx="5076623" cy="1261190"/>
            <a:chOff x="838200" y="2710285"/>
            <a:chExt cx="7334241" cy="1681586"/>
          </a:xfrm>
        </p:grpSpPr>
        <p:pic>
          <p:nvPicPr>
            <p:cNvPr id="6" name="Picture 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7" name="Picture 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sp>
        <p:nvSpPr>
          <p:cNvPr id="17" name="TextBox 16"/>
          <p:cNvSpPr txBox="1"/>
          <p:nvPr/>
        </p:nvSpPr>
        <p:spPr>
          <a:xfrm>
            <a:off x="687143" y="5326708"/>
            <a:ext cx="5370038" cy="507831"/>
          </a:xfrm>
          <a:prstGeom prst="rect">
            <a:avLst/>
          </a:prstGeom>
          <a:noFill/>
        </p:spPr>
        <p:txBody>
          <a:bodyPr wrap="square" rtlCol="0">
            <a:spAutoFit/>
          </a:bodyPr>
          <a:lstStyle/>
          <a:p>
            <a:r>
              <a:rPr lang="en-US" sz="1350" dirty="0"/>
              <a:t>Source: National Survey of Children’s Health – 2016 available at: http://www.childhealthdata.org</a:t>
            </a:r>
          </a:p>
        </p:txBody>
      </p:sp>
    </p:spTree>
    <p:extLst>
      <p:ext uri="{BB962C8B-B14F-4D97-AF65-F5344CB8AC3E}">
        <p14:creationId xmlns:p14="http://schemas.microsoft.com/office/powerpoint/2010/main" val="252487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04" y="1131094"/>
            <a:ext cx="8492247" cy="994172"/>
          </a:xfrm>
        </p:spPr>
        <p:txBody>
          <a:bodyPr>
            <a:normAutofit/>
          </a:bodyPr>
          <a:lstStyle/>
          <a:p>
            <a:r>
              <a:rPr lang="en-US" sz="2850" b="1" dirty="0">
                <a:solidFill>
                  <a:schemeClr val="accent6">
                    <a:lumMod val="50000"/>
                  </a:schemeClr>
                </a:solidFill>
              </a:rPr>
              <a:t>Of those 250,000 WI children with a special health need….</a:t>
            </a:r>
          </a:p>
        </p:txBody>
      </p:sp>
      <p:sp>
        <p:nvSpPr>
          <p:cNvPr id="3" name="Content Placeholder 2"/>
          <p:cNvSpPr>
            <a:spLocks noGrp="1"/>
          </p:cNvSpPr>
          <p:nvPr>
            <p:ph idx="1"/>
          </p:nvPr>
        </p:nvSpPr>
        <p:spPr>
          <a:xfrm>
            <a:off x="4610019" y="2228851"/>
            <a:ext cx="4409197" cy="3261122"/>
          </a:xfrm>
        </p:spPr>
        <p:txBody>
          <a:bodyPr>
            <a:normAutofit fontScale="62500" lnSpcReduction="20000"/>
          </a:bodyPr>
          <a:lstStyle/>
          <a:p>
            <a:pPr marL="0" indent="0">
              <a:buNone/>
            </a:pPr>
            <a:r>
              <a:rPr lang="en-US" sz="2550" b="1" dirty="0">
                <a:solidFill>
                  <a:schemeClr val="accent6">
                    <a:lumMod val="50000"/>
                  </a:schemeClr>
                </a:solidFill>
              </a:rPr>
              <a:t>4</a:t>
            </a:r>
            <a:r>
              <a:rPr lang="en-US" sz="2550" dirty="0"/>
              <a:t> out of </a:t>
            </a:r>
            <a:r>
              <a:rPr lang="en-US" sz="2550" b="1" dirty="0"/>
              <a:t>10</a:t>
            </a:r>
            <a:r>
              <a:rPr lang="en-US" sz="2550" dirty="0"/>
              <a:t> children with </a:t>
            </a:r>
            <a:r>
              <a:rPr lang="en-US" sz="2550" b="1" dirty="0">
                <a:solidFill>
                  <a:schemeClr val="accent6">
                    <a:lumMod val="50000"/>
                  </a:schemeClr>
                </a:solidFill>
              </a:rPr>
              <a:t>inadequate insurance coverage</a:t>
            </a:r>
          </a:p>
          <a:p>
            <a:pPr marL="0" indent="0">
              <a:buNone/>
            </a:pPr>
            <a:r>
              <a:rPr lang="en-US" dirty="0" smtClean="0"/>
              <a:t>3 out of 10 non-CSHCN children with inadequate insurance coverage</a:t>
            </a:r>
          </a:p>
          <a:p>
            <a:pPr marL="0" indent="0">
              <a:buNone/>
            </a:pPr>
            <a:endParaRPr lang="en-US" sz="2925" dirty="0"/>
          </a:p>
          <a:p>
            <a:pPr marL="0" indent="0">
              <a:buNone/>
            </a:pPr>
            <a:r>
              <a:rPr lang="en-US" sz="2550" b="1" dirty="0">
                <a:solidFill>
                  <a:schemeClr val="accent6">
                    <a:lumMod val="50000"/>
                  </a:schemeClr>
                </a:solidFill>
              </a:rPr>
              <a:t>2</a:t>
            </a:r>
            <a:r>
              <a:rPr lang="en-US" sz="2550" dirty="0"/>
              <a:t> out of </a:t>
            </a:r>
            <a:r>
              <a:rPr lang="en-US" sz="2550" b="1" dirty="0"/>
              <a:t>10</a:t>
            </a:r>
            <a:r>
              <a:rPr lang="en-US" sz="2550" dirty="0"/>
              <a:t> children had </a:t>
            </a:r>
            <a:r>
              <a:rPr lang="en-US" sz="2550" b="1" dirty="0">
                <a:solidFill>
                  <a:schemeClr val="accent6">
                    <a:lumMod val="50000"/>
                  </a:schemeClr>
                </a:solidFill>
              </a:rPr>
              <a:t>out of pocket health care costs between $1000-$5000</a:t>
            </a:r>
            <a:r>
              <a:rPr lang="en-US" sz="2550" dirty="0"/>
              <a:t> in the past year</a:t>
            </a:r>
          </a:p>
          <a:p>
            <a:pPr marL="0" indent="0">
              <a:buNone/>
            </a:pPr>
            <a:r>
              <a:rPr lang="en-US" dirty="0" smtClean="0"/>
              <a:t>Less than 1.4 out of 10 non-CSHCN paid this much in out of packet costs</a:t>
            </a:r>
          </a:p>
          <a:p>
            <a:pPr marL="0" indent="0">
              <a:buNone/>
            </a:pPr>
            <a:endParaRPr lang="en-US" sz="2550" dirty="0"/>
          </a:p>
          <a:p>
            <a:pPr marL="0" indent="0">
              <a:buNone/>
            </a:pPr>
            <a:endParaRPr lang="en-US" sz="2700" dirty="0"/>
          </a:p>
        </p:txBody>
      </p:sp>
      <p:grpSp>
        <p:nvGrpSpPr>
          <p:cNvPr id="4" name="Group 3"/>
          <p:cNvGrpSpPr/>
          <p:nvPr/>
        </p:nvGrpSpPr>
        <p:grpSpPr>
          <a:xfrm>
            <a:off x="742950" y="4307453"/>
            <a:ext cx="3656118" cy="769576"/>
            <a:chOff x="838200" y="2710285"/>
            <a:chExt cx="7334241" cy="1681586"/>
          </a:xfrm>
        </p:grpSpPr>
        <p:pic>
          <p:nvPicPr>
            <p:cNvPr id="5" name="Picture 4"/>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6" name="Picture 5"/>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grpSp>
        <p:nvGrpSpPr>
          <p:cNvPr id="15" name="Group 14"/>
          <p:cNvGrpSpPr/>
          <p:nvPr/>
        </p:nvGrpSpPr>
        <p:grpSpPr>
          <a:xfrm>
            <a:off x="742950" y="2413569"/>
            <a:ext cx="3656118" cy="769576"/>
            <a:chOff x="838200" y="2710285"/>
            <a:chExt cx="7334241" cy="1681586"/>
          </a:xfrm>
        </p:grpSpPr>
        <p:pic>
          <p:nvPicPr>
            <p:cNvPr id="16" name="Picture 15"/>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17" name="Picture 16"/>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18" name="Picture 17"/>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19" name="Picture 18"/>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cxnSp>
        <p:nvCxnSpPr>
          <p:cNvPr id="38" name="Straight Connector 37"/>
          <p:cNvCxnSpPr/>
          <p:nvPr/>
        </p:nvCxnSpPr>
        <p:spPr>
          <a:xfrm>
            <a:off x="742951" y="3717182"/>
            <a:ext cx="759608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2950" y="5618491"/>
            <a:ext cx="7900202" cy="300082"/>
          </a:xfrm>
          <a:prstGeom prst="rect">
            <a:avLst/>
          </a:prstGeom>
          <a:noFill/>
        </p:spPr>
        <p:txBody>
          <a:bodyPr wrap="square" rtlCol="0">
            <a:spAutoFit/>
          </a:bodyPr>
          <a:lstStyle/>
          <a:p>
            <a:r>
              <a:rPr lang="en-US" sz="1350" dirty="0"/>
              <a:t>Source: National Survey of Children’s Health – 2016 available at: http://www.childhealthdata.org</a:t>
            </a:r>
          </a:p>
        </p:txBody>
      </p:sp>
    </p:spTree>
    <p:extLst>
      <p:ext uri="{BB962C8B-B14F-4D97-AF65-F5344CB8AC3E}">
        <p14:creationId xmlns:p14="http://schemas.microsoft.com/office/powerpoint/2010/main" val="183459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04" y="1131094"/>
            <a:ext cx="8492247" cy="994172"/>
          </a:xfrm>
        </p:spPr>
        <p:txBody>
          <a:bodyPr>
            <a:normAutofit/>
          </a:bodyPr>
          <a:lstStyle/>
          <a:p>
            <a:r>
              <a:rPr lang="en-US" sz="2850" b="1" dirty="0">
                <a:solidFill>
                  <a:schemeClr val="accent2">
                    <a:lumMod val="75000"/>
                  </a:schemeClr>
                </a:solidFill>
              </a:rPr>
              <a:t>Of those 250,000 WI children with a special health need….</a:t>
            </a:r>
          </a:p>
        </p:txBody>
      </p:sp>
      <p:sp>
        <p:nvSpPr>
          <p:cNvPr id="3" name="Content Placeholder 2"/>
          <p:cNvSpPr>
            <a:spLocks noGrp="1"/>
          </p:cNvSpPr>
          <p:nvPr>
            <p:ph idx="1"/>
          </p:nvPr>
        </p:nvSpPr>
        <p:spPr>
          <a:xfrm>
            <a:off x="4610019" y="2413567"/>
            <a:ext cx="4217833" cy="3587183"/>
          </a:xfrm>
        </p:spPr>
        <p:txBody>
          <a:bodyPr>
            <a:normAutofit fontScale="62500" lnSpcReduction="20000"/>
          </a:bodyPr>
          <a:lstStyle/>
          <a:p>
            <a:pPr marL="0" indent="0">
              <a:buNone/>
            </a:pPr>
            <a:r>
              <a:rPr lang="en-US" sz="3225" b="1" dirty="0">
                <a:solidFill>
                  <a:schemeClr val="accent2">
                    <a:lumMod val="75000"/>
                  </a:schemeClr>
                </a:solidFill>
              </a:rPr>
              <a:t>3</a:t>
            </a:r>
            <a:r>
              <a:rPr lang="en-US" sz="3225" dirty="0"/>
              <a:t> out of </a:t>
            </a:r>
            <a:r>
              <a:rPr lang="en-US" sz="3225" b="1" dirty="0"/>
              <a:t>10</a:t>
            </a:r>
            <a:r>
              <a:rPr lang="en-US" sz="3225" dirty="0"/>
              <a:t> children </a:t>
            </a:r>
            <a:r>
              <a:rPr lang="en-US" sz="3225" b="1" dirty="0">
                <a:solidFill>
                  <a:schemeClr val="accent2">
                    <a:lumMod val="75000"/>
                  </a:schemeClr>
                </a:solidFill>
              </a:rPr>
              <a:t>did not receive the care coordination they needed</a:t>
            </a:r>
          </a:p>
          <a:p>
            <a:pPr marL="0" indent="0">
              <a:buNone/>
            </a:pPr>
            <a:endParaRPr lang="en-US" sz="3225" dirty="0"/>
          </a:p>
          <a:p>
            <a:pPr marL="0" indent="0">
              <a:buNone/>
            </a:pPr>
            <a:r>
              <a:rPr lang="en-US" sz="3225" b="1" dirty="0">
                <a:solidFill>
                  <a:schemeClr val="accent2">
                    <a:lumMod val="75000"/>
                  </a:schemeClr>
                </a:solidFill>
              </a:rPr>
              <a:t>3</a:t>
            </a:r>
            <a:r>
              <a:rPr lang="en-US" sz="3225" dirty="0"/>
              <a:t> out of </a:t>
            </a:r>
            <a:r>
              <a:rPr lang="en-US" sz="3225" b="1" dirty="0"/>
              <a:t>10</a:t>
            </a:r>
            <a:r>
              <a:rPr lang="en-US" sz="3225" dirty="0"/>
              <a:t> children received        </a:t>
            </a:r>
            <a:r>
              <a:rPr lang="en-US" sz="3225" b="1" dirty="0">
                <a:solidFill>
                  <a:schemeClr val="accent2">
                    <a:lumMod val="75000"/>
                  </a:schemeClr>
                </a:solidFill>
              </a:rPr>
              <a:t>1+ </a:t>
            </a:r>
            <a:r>
              <a:rPr lang="en-US" sz="3225" b="1" dirty="0" err="1">
                <a:solidFill>
                  <a:schemeClr val="accent2">
                    <a:lumMod val="75000"/>
                  </a:schemeClr>
                </a:solidFill>
              </a:rPr>
              <a:t>hrs</a:t>
            </a:r>
            <a:r>
              <a:rPr lang="en-US" sz="3225" b="1" dirty="0">
                <a:solidFill>
                  <a:schemeClr val="accent2">
                    <a:lumMod val="75000"/>
                  </a:schemeClr>
                </a:solidFill>
              </a:rPr>
              <a:t> each week of health care at home from family members</a:t>
            </a:r>
          </a:p>
          <a:p>
            <a:pPr marL="0" indent="0">
              <a:buNone/>
            </a:pPr>
            <a:endParaRPr lang="en-US" sz="3225" b="1" dirty="0">
              <a:solidFill>
                <a:schemeClr val="accent2">
                  <a:lumMod val="75000"/>
                </a:schemeClr>
              </a:solidFill>
            </a:endParaRPr>
          </a:p>
          <a:p>
            <a:pPr marL="0" indent="0">
              <a:buNone/>
            </a:pPr>
            <a:r>
              <a:rPr lang="en-US" sz="3225" b="1" dirty="0">
                <a:solidFill>
                  <a:schemeClr val="accent2">
                    <a:lumMod val="75000"/>
                  </a:schemeClr>
                </a:solidFill>
              </a:rPr>
              <a:t>Nearly 2</a:t>
            </a:r>
            <a:r>
              <a:rPr lang="en-US" sz="3225" dirty="0"/>
              <a:t> out of </a:t>
            </a:r>
            <a:r>
              <a:rPr lang="en-US" sz="3225" b="1" dirty="0"/>
              <a:t>10</a:t>
            </a:r>
            <a:r>
              <a:rPr lang="en-US" sz="3225" dirty="0"/>
              <a:t> children needed their family members to spend    </a:t>
            </a:r>
            <a:r>
              <a:rPr lang="en-US" sz="3225" b="1" dirty="0">
                <a:solidFill>
                  <a:schemeClr val="accent2">
                    <a:lumMod val="75000"/>
                  </a:schemeClr>
                </a:solidFill>
              </a:rPr>
              <a:t>1+ </a:t>
            </a:r>
            <a:r>
              <a:rPr lang="en-US" sz="3225" b="1" dirty="0" err="1">
                <a:solidFill>
                  <a:schemeClr val="accent2">
                    <a:lumMod val="75000"/>
                  </a:schemeClr>
                </a:solidFill>
              </a:rPr>
              <a:t>hrs</a:t>
            </a:r>
            <a:r>
              <a:rPr lang="en-US" sz="3225" b="1" dirty="0">
                <a:solidFill>
                  <a:schemeClr val="accent2">
                    <a:lumMod val="75000"/>
                  </a:schemeClr>
                </a:solidFill>
              </a:rPr>
              <a:t> each week arranging/ coordinating their medical care</a:t>
            </a:r>
            <a:endParaRPr lang="en-US" sz="3225" dirty="0"/>
          </a:p>
          <a:p>
            <a:pPr marL="0" indent="0">
              <a:buNone/>
            </a:pPr>
            <a:endParaRPr lang="en-US" sz="2700" dirty="0"/>
          </a:p>
        </p:txBody>
      </p:sp>
      <p:grpSp>
        <p:nvGrpSpPr>
          <p:cNvPr id="4" name="Group 3"/>
          <p:cNvGrpSpPr/>
          <p:nvPr/>
        </p:nvGrpSpPr>
        <p:grpSpPr>
          <a:xfrm>
            <a:off x="742950" y="3592026"/>
            <a:ext cx="3656118" cy="769576"/>
            <a:chOff x="838200" y="2710285"/>
            <a:chExt cx="7334241" cy="1681586"/>
          </a:xfrm>
        </p:grpSpPr>
        <p:pic>
          <p:nvPicPr>
            <p:cNvPr id="5" name="Picture 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6" name="Picture 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7" name="Picture 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grpSp>
        <p:nvGrpSpPr>
          <p:cNvPr id="15" name="Group 14"/>
          <p:cNvGrpSpPr/>
          <p:nvPr/>
        </p:nvGrpSpPr>
        <p:grpSpPr>
          <a:xfrm>
            <a:off x="742950" y="2413569"/>
            <a:ext cx="3656118" cy="769576"/>
            <a:chOff x="838200" y="2710285"/>
            <a:chExt cx="7334241" cy="1681586"/>
          </a:xfrm>
        </p:grpSpPr>
        <p:pic>
          <p:nvPicPr>
            <p:cNvPr id="16" name="Picture 1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17" name="Picture 1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18" name="Picture 1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cxnSp>
        <p:nvCxnSpPr>
          <p:cNvPr id="38" name="Straight Connector 37"/>
          <p:cNvCxnSpPr/>
          <p:nvPr/>
        </p:nvCxnSpPr>
        <p:spPr>
          <a:xfrm>
            <a:off x="601025" y="3294029"/>
            <a:ext cx="794958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42950" y="4720397"/>
            <a:ext cx="3656118" cy="769576"/>
            <a:chOff x="838200" y="2710285"/>
            <a:chExt cx="7334241" cy="1681586"/>
          </a:xfrm>
        </p:grpSpPr>
        <p:pic>
          <p:nvPicPr>
            <p:cNvPr id="28" name="Picture 2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29" name="Picture 2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cxnSp>
        <p:nvCxnSpPr>
          <p:cNvPr id="39" name="Straight Connector 38"/>
          <p:cNvCxnSpPr/>
          <p:nvPr/>
        </p:nvCxnSpPr>
        <p:spPr>
          <a:xfrm>
            <a:off x="639969" y="4659599"/>
            <a:ext cx="759608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9969" y="5617084"/>
            <a:ext cx="3690631" cy="507831"/>
          </a:xfrm>
          <a:prstGeom prst="rect">
            <a:avLst/>
          </a:prstGeom>
          <a:noFill/>
        </p:spPr>
        <p:txBody>
          <a:bodyPr wrap="square" rtlCol="0">
            <a:spAutoFit/>
          </a:bodyPr>
          <a:lstStyle/>
          <a:p>
            <a:r>
              <a:rPr lang="en-US" sz="1350" dirty="0"/>
              <a:t>Source: 2016 National Survey of Children’s Health</a:t>
            </a:r>
          </a:p>
        </p:txBody>
      </p:sp>
    </p:spTree>
    <p:extLst>
      <p:ext uri="{BB962C8B-B14F-4D97-AF65-F5344CB8AC3E}">
        <p14:creationId xmlns:p14="http://schemas.microsoft.com/office/powerpoint/2010/main" val="338451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04" y="1131094"/>
            <a:ext cx="8492247" cy="994172"/>
          </a:xfrm>
        </p:spPr>
        <p:txBody>
          <a:bodyPr>
            <a:normAutofit/>
          </a:bodyPr>
          <a:lstStyle/>
          <a:p>
            <a:r>
              <a:rPr lang="en-US" sz="2850" b="1" dirty="0">
                <a:solidFill>
                  <a:schemeClr val="accent1">
                    <a:lumMod val="50000"/>
                  </a:schemeClr>
                </a:solidFill>
              </a:rPr>
              <a:t>Of those 250,000 WI children with a special health need….</a:t>
            </a:r>
          </a:p>
        </p:txBody>
      </p:sp>
      <p:sp>
        <p:nvSpPr>
          <p:cNvPr id="3" name="Content Placeholder 2"/>
          <p:cNvSpPr>
            <a:spLocks noGrp="1"/>
          </p:cNvSpPr>
          <p:nvPr>
            <p:ph idx="1"/>
          </p:nvPr>
        </p:nvSpPr>
        <p:spPr>
          <a:xfrm>
            <a:off x="4610019" y="2228851"/>
            <a:ext cx="4217832" cy="3261122"/>
          </a:xfrm>
        </p:spPr>
        <p:txBody>
          <a:bodyPr>
            <a:normAutofit fontScale="70000" lnSpcReduction="20000"/>
          </a:bodyPr>
          <a:lstStyle/>
          <a:p>
            <a:pPr marL="0" indent="0">
              <a:buNone/>
            </a:pPr>
            <a:r>
              <a:rPr lang="en-US" sz="2550" b="1" dirty="0">
                <a:solidFill>
                  <a:schemeClr val="accent1">
                    <a:lumMod val="50000"/>
                  </a:schemeClr>
                </a:solidFill>
              </a:rPr>
              <a:t>2</a:t>
            </a:r>
            <a:r>
              <a:rPr lang="en-US" sz="2550" dirty="0"/>
              <a:t> out of </a:t>
            </a:r>
            <a:r>
              <a:rPr lang="en-US" sz="2550" b="1" dirty="0"/>
              <a:t>10</a:t>
            </a:r>
            <a:r>
              <a:rPr lang="en-US" sz="2550" dirty="0"/>
              <a:t> children ages 6-17 </a:t>
            </a:r>
            <a:r>
              <a:rPr lang="en-US" sz="2550" dirty="0" err="1"/>
              <a:t>yrs</a:t>
            </a:r>
            <a:r>
              <a:rPr lang="en-US" sz="2550" dirty="0"/>
              <a:t> </a:t>
            </a:r>
            <a:r>
              <a:rPr lang="en-US" sz="2550" b="1" dirty="0">
                <a:solidFill>
                  <a:schemeClr val="accent5">
                    <a:lumMod val="50000"/>
                  </a:schemeClr>
                </a:solidFill>
              </a:rPr>
              <a:t>missed 6-10 days of school</a:t>
            </a:r>
          </a:p>
          <a:p>
            <a:pPr marL="0" indent="0">
              <a:buNone/>
            </a:pPr>
            <a:r>
              <a:rPr lang="en-US" dirty="0" smtClean="0"/>
              <a:t>Only 1.3 out of 10 non-CSHCN children missed this much school</a:t>
            </a:r>
          </a:p>
          <a:p>
            <a:pPr marL="0" indent="0">
              <a:buNone/>
            </a:pPr>
            <a:endParaRPr lang="en-US" sz="2925" dirty="0"/>
          </a:p>
          <a:p>
            <a:pPr marL="0" indent="0">
              <a:buNone/>
            </a:pPr>
            <a:r>
              <a:rPr lang="en-US" sz="2550" b="1" dirty="0">
                <a:solidFill>
                  <a:schemeClr val="accent1">
                    <a:lumMod val="50000"/>
                  </a:schemeClr>
                </a:solidFill>
              </a:rPr>
              <a:t>1</a:t>
            </a:r>
            <a:r>
              <a:rPr lang="en-US" sz="2550" dirty="0"/>
              <a:t> out of </a:t>
            </a:r>
            <a:r>
              <a:rPr lang="en-US" sz="2550" b="1" dirty="0"/>
              <a:t>10</a:t>
            </a:r>
            <a:r>
              <a:rPr lang="en-US" sz="2550" dirty="0"/>
              <a:t> children ages 6-17 </a:t>
            </a:r>
            <a:r>
              <a:rPr lang="en-US" sz="2550" dirty="0" err="1"/>
              <a:t>yrs</a:t>
            </a:r>
            <a:r>
              <a:rPr lang="en-US" sz="2550" dirty="0"/>
              <a:t> </a:t>
            </a:r>
            <a:r>
              <a:rPr lang="en-US" sz="2550" b="1" dirty="0">
                <a:solidFill>
                  <a:schemeClr val="accent5">
                    <a:lumMod val="50000"/>
                  </a:schemeClr>
                </a:solidFill>
              </a:rPr>
              <a:t>missed 6-10 days of school</a:t>
            </a:r>
          </a:p>
          <a:p>
            <a:pPr marL="0" indent="0">
              <a:buNone/>
            </a:pPr>
            <a:r>
              <a:rPr lang="en-US" dirty="0" smtClean="0"/>
              <a:t>Less than 0.5 out of 10 non-CSHCN children missed this much school</a:t>
            </a:r>
          </a:p>
          <a:p>
            <a:pPr marL="0" indent="0">
              <a:buNone/>
            </a:pPr>
            <a:endParaRPr lang="en-US" sz="2550" dirty="0"/>
          </a:p>
          <a:p>
            <a:pPr marL="0" indent="0">
              <a:buNone/>
            </a:pPr>
            <a:endParaRPr lang="en-US" sz="2700" dirty="0"/>
          </a:p>
        </p:txBody>
      </p:sp>
      <p:grpSp>
        <p:nvGrpSpPr>
          <p:cNvPr id="4" name="Group 3"/>
          <p:cNvGrpSpPr/>
          <p:nvPr/>
        </p:nvGrpSpPr>
        <p:grpSpPr>
          <a:xfrm>
            <a:off x="742950" y="4307453"/>
            <a:ext cx="3656118" cy="769576"/>
            <a:chOff x="838200" y="2710285"/>
            <a:chExt cx="7334241" cy="1681586"/>
          </a:xfrm>
        </p:grpSpPr>
        <p:pic>
          <p:nvPicPr>
            <p:cNvPr id="5" name="Picture 4"/>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grpSp>
        <p:nvGrpSpPr>
          <p:cNvPr id="15" name="Group 14"/>
          <p:cNvGrpSpPr/>
          <p:nvPr/>
        </p:nvGrpSpPr>
        <p:grpSpPr>
          <a:xfrm>
            <a:off x="742950" y="2413569"/>
            <a:ext cx="3656118" cy="769576"/>
            <a:chOff x="838200" y="2710285"/>
            <a:chExt cx="7334241" cy="1681586"/>
          </a:xfrm>
        </p:grpSpPr>
        <p:pic>
          <p:nvPicPr>
            <p:cNvPr id="16" name="Picture 15"/>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838200" y="2714625"/>
              <a:ext cx="800100" cy="1677246"/>
            </a:xfrm>
            <a:prstGeom prst="rect">
              <a:avLst/>
            </a:prstGeom>
          </p:spPr>
        </p:pic>
        <p:pic>
          <p:nvPicPr>
            <p:cNvPr id="17" name="Picture 16"/>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6111" t="27499" r="35764" b="13543"/>
            <a:stretch/>
          </p:blipFill>
          <p:spPr>
            <a:xfrm>
              <a:off x="1576387" y="2714625"/>
              <a:ext cx="800100" cy="1677246"/>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2305048" y="2714625"/>
              <a:ext cx="800100" cy="1677246"/>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043235" y="2714625"/>
              <a:ext cx="800100" cy="1677246"/>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3752846" y="2714625"/>
              <a:ext cx="800100" cy="1677246"/>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4491033" y="2714625"/>
              <a:ext cx="800100" cy="1677246"/>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207788" y="2710285"/>
              <a:ext cx="800100" cy="1677246"/>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5919780" y="2710285"/>
              <a:ext cx="800100" cy="1677246"/>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6636535" y="2710285"/>
              <a:ext cx="800100" cy="1677246"/>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36111" t="27499" r="35764" b="13543"/>
            <a:stretch/>
          </p:blipFill>
          <p:spPr>
            <a:xfrm>
              <a:off x="7372341" y="2710285"/>
              <a:ext cx="800100" cy="1677246"/>
            </a:xfrm>
            <a:prstGeom prst="rect">
              <a:avLst/>
            </a:prstGeom>
          </p:spPr>
        </p:pic>
      </p:grpSp>
      <p:cxnSp>
        <p:nvCxnSpPr>
          <p:cNvPr id="38" name="Straight Connector 37"/>
          <p:cNvCxnSpPr/>
          <p:nvPr/>
        </p:nvCxnSpPr>
        <p:spPr>
          <a:xfrm>
            <a:off x="742951" y="3717182"/>
            <a:ext cx="759608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2950" y="5618491"/>
            <a:ext cx="8346332" cy="300082"/>
          </a:xfrm>
          <a:prstGeom prst="rect">
            <a:avLst/>
          </a:prstGeom>
          <a:noFill/>
        </p:spPr>
        <p:txBody>
          <a:bodyPr wrap="square" rtlCol="0">
            <a:spAutoFit/>
          </a:bodyPr>
          <a:lstStyle/>
          <a:p>
            <a:r>
              <a:rPr lang="en-US" sz="1350" dirty="0"/>
              <a:t>Source: National Survey of Children’s Health – 2016 available at: http://www.childhealthdata.org</a:t>
            </a:r>
          </a:p>
        </p:txBody>
      </p:sp>
    </p:spTree>
    <p:extLst>
      <p:ext uri="{BB962C8B-B14F-4D97-AF65-F5344CB8AC3E}">
        <p14:creationId xmlns:p14="http://schemas.microsoft.com/office/powerpoint/2010/main" val="223660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C4D88"/>
                </a:solidFill>
              </a:rPr>
              <a:t>In Wisconsin…</a:t>
            </a:r>
            <a:endParaRPr lang="en-US" b="1" dirty="0">
              <a:solidFill>
                <a:srgbClr val="2C4D88"/>
              </a:solidFill>
            </a:endParaRPr>
          </a:p>
        </p:txBody>
      </p:sp>
      <p:pic>
        <p:nvPicPr>
          <p:cNvPr id="4" name="Content Placeholder 3"/>
          <p:cNvPicPr>
            <a:picLocks noGrp="1" noChangeAspect="1"/>
          </p:cNvPicPr>
          <p:nvPr>
            <p:ph idx="1"/>
          </p:nvPr>
        </p:nvPicPr>
        <p:blipFill rotWithShape="1">
          <a:blip r:embed="rId3"/>
          <a:srcRect l="29362" t="57112" r="4104"/>
          <a:stretch/>
        </p:blipFill>
        <p:spPr>
          <a:xfrm>
            <a:off x="150436" y="2032028"/>
            <a:ext cx="8799664" cy="2852937"/>
          </a:xfrm>
          <a:prstGeom prst="rect">
            <a:avLst/>
          </a:prstGeom>
        </p:spPr>
      </p:pic>
      <p:sp>
        <p:nvSpPr>
          <p:cNvPr id="5" name="TextBox 4"/>
          <p:cNvSpPr txBox="1"/>
          <p:nvPr/>
        </p:nvSpPr>
        <p:spPr>
          <a:xfrm>
            <a:off x="261258" y="5189764"/>
            <a:ext cx="8688842" cy="669414"/>
          </a:xfrm>
          <a:prstGeom prst="rect">
            <a:avLst/>
          </a:prstGeom>
          <a:noFill/>
        </p:spPr>
        <p:txBody>
          <a:bodyPr wrap="square" rtlCol="0">
            <a:spAutoFit/>
          </a:bodyPr>
          <a:lstStyle/>
          <a:p>
            <a:r>
              <a:rPr lang="en-US" sz="1200" i="1" dirty="0"/>
              <a:t>Source: A Snapshot of Autism Spectrum Disorder in Wisconsin available at: </a:t>
            </a:r>
            <a:r>
              <a:rPr lang="en-US" sz="1200" i="1" dirty="0">
                <a:hlinkClick r:id="rId4"/>
              </a:rPr>
              <a:t>https://www.waisman.wisc.edu/2018/04/30/new-cdc-report-finds-increasing-prevalence-of-autism-in-school-age-children/</a:t>
            </a:r>
            <a:endParaRPr lang="en-US" sz="1200" i="1" dirty="0"/>
          </a:p>
          <a:p>
            <a:endParaRPr lang="en-US" sz="1350" dirty="0"/>
          </a:p>
        </p:txBody>
      </p:sp>
      <p:sp>
        <p:nvSpPr>
          <p:cNvPr id="6" name="TextBox 5"/>
          <p:cNvSpPr txBox="1"/>
          <p:nvPr/>
        </p:nvSpPr>
        <p:spPr>
          <a:xfrm>
            <a:off x="6490254" y="1805826"/>
            <a:ext cx="2025097" cy="646331"/>
          </a:xfrm>
          <a:prstGeom prst="rect">
            <a:avLst/>
          </a:prstGeom>
          <a:noFill/>
        </p:spPr>
        <p:txBody>
          <a:bodyPr wrap="square" rtlCol="0">
            <a:spAutoFit/>
          </a:bodyPr>
          <a:lstStyle/>
          <a:p>
            <a:r>
              <a:rPr lang="en-US" b="1" dirty="0">
                <a:solidFill>
                  <a:schemeClr val="tx1">
                    <a:lumMod val="65000"/>
                    <a:lumOff val="35000"/>
                  </a:schemeClr>
                </a:solidFill>
              </a:rPr>
              <a:t>1.4% of children or</a:t>
            </a:r>
          </a:p>
        </p:txBody>
      </p:sp>
    </p:spTree>
    <p:extLst>
      <p:ext uri="{BB962C8B-B14F-4D97-AF65-F5344CB8AC3E}">
        <p14:creationId xmlns:p14="http://schemas.microsoft.com/office/powerpoint/2010/main" val="3331247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hildren and Youth with Special Health Care Needs&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80&quot;/&gt;&lt;/object&gt;&lt;object type=&quot;3&quot; unique_id=&quot;10006&quot;&gt;&lt;property id=&quot;20148&quot; value=&quot;5&quot;/&gt;&lt;property id=&quot;20300&quot; value=&quot;Slide 4 - &amp;quot;Time Spent Providing, Arranging, Coordinating Care Per Week _______________________________________________________&quot;/&gt;&lt;property id=&quot;20307&quot; value=&quot;290&quot;/&gt;&lt;/object&gt;&lt;object type=&quot;3&quot; unique_id=&quot;10007&quot;&gt;&lt;property id=&quot;20148&quot; value=&quot;5&quot;/&gt;&lt;property id=&quot;20300&quot; value=&quot;Slide 5 - &amp;quot;Examples of Conditions Include: _______________________________________________________________________&amp;quot;&quot;/&gt;&lt;property id=&quot;20307&quot; value=&quot;291&quot;/&gt;&lt;/object&gt;&lt;object type=&quot;3&quot; unique_id=&quot;10008&quot;&gt;&lt;property id=&quot;20148&quot; value=&quot;5&quot;/&gt;&lt;property id=&quot;20300&quot; value=&quot;Slide 6&quot;/&gt;&lt;property id=&quot;20307&quot; value=&quot;284&quot;/&gt;&lt;/object&gt;&lt;object type=&quot;3&quot; unique_id=&quot;10009&quot;&gt;&lt;property id=&quot;20148&quot; value=&quot;5&quot;/&gt;&lt;property id=&quot;20300&quot; value=&quot;Slide 7&quot;/&gt;&lt;property id=&quot;20307&quot; value=&quot;267&quot;/&gt;&lt;/object&gt;&lt;object type=&quot;3&quot; unique_id=&quot;10010&quot;&gt;&lt;property id=&quot;20148&quot; value=&quot;5&quot;/&gt;&lt;property id=&quot;20300&quot; value=&quot;Slide 8&quot;/&gt;&lt;property id=&quot;20307&quot; value=&quot;283&quot;/&gt;&lt;/object&gt;&lt;object type=&quot;3&quot; unique_id=&quot;10011&quot;&gt;&lt;property id=&quot;20148&quot; value=&quot;5&quot;/&gt;&lt;property id=&quot;20300&quot; value=&quot;Slide 9&quot;/&gt;&lt;property id=&quot;20307&quot; value=&quot;274&quot;/&gt;&lt;/object&gt;&lt;object type=&quot;3&quot; unique_id=&quot;10012&quot;&gt;&lt;property id=&quot;20148&quot; value=&quot;5&quot;/&gt;&lt;property id=&quot;20300&quot; value=&quot;Slide 10&quot;/&gt;&lt;property id=&quot;20307&quot; value=&quot;275&quot;/&gt;&lt;/object&gt;&lt;object type=&quot;3&quot; unique_id=&quot;10013&quot;&gt;&lt;property id=&quot;20148&quot; value=&quot;5&quot;/&gt;&lt;property id=&quot;20300&quot; value=&quot;Slide 11&quot;/&gt;&lt;property id=&quot;20307&quot; value=&quot;276&quot;/&gt;&lt;/object&gt;&lt;object type=&quot;3&quot; unique_id=&quot;10014&quot;&gt;&lt;property id=&quot;20148&quot; value=&quot;5&quot;/&gt;&lt;property id=&quot;20300&quot; value=&quot;Slide 12&quot;/&gt;&lt;property id=&quot;20307&quot; value=&quot;277&quot;/&gt;&lt;/object&gt;&lt;object type=&quot;3&quot; unique_id=&quot;10015&quot;&gt;&lt;property id=&quot;20148&quot; value=&quot;5&quot;/&gt;&lt;property id=&quot;20300&quot; value=&quot;Slide 13&quot;/&gt;&lt;property id=&quot;20307&quot; value=&quot;278&quot;/&gt;&lt;/object&gt;&lt;object type=&quot;3&quot; unique_id=&quot;10016&quot;&gt;&lt;property id=&quot;20148&quot; value=&quot;5&quot;/&gt;&lt;property id=&quot;20300&quot; value=&quot;Slide 14&quot;/&gt;&lt;property id=&quot;20307&quot; value=&quot;260&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0&quot;/&gt;&lt;/object&gt;&lt;object type=&quot;3&quot; unique_id=&quot;10021&quot;&gt;&lt;property id=&quot;20148&quot; value=&quot;5&quot;/&gt;&lt;property id=&quot;20300&quot; value=&quot;Slide 19&quot;/&gt;&lt;property id=&quot;20307&quot; value=&quot;272&quot;/&gt;&lt;/object&gt;&lt;object type=&quot;3&quot; unique_id=&quot;10022&quot;&gt;&lt;property id=&quot;20148&quot; value=&quot;5&quot;/&gt;&lt;property id=&quot;20300&quot; value=&quot;Slide 20&quot;/&gt;&lt;property id=&quot;20307&quot; value=&quot;273&quot;/&gt;&lt;/object&gt;&lt;object type=&quot;3&quot; unique_id=&quot;10023&quot;&gt;&lt;property id=&quot;20148&quot; value=&quot;5&quot;/&gt;&lt;property id=&quot;20300&quot; value=&quot;Slide 21&quot;/&gt;&lt;property id=&quot;20307&quot; value=&quot;259&quot;/&gt;&lt;/object&gt;&lt;object type=&quot;3&quot; unique_id=&quot;10024&quot;&gt;&lt;property id=&quot;20148&quot; value=&quot;5&quot;/&gt;&lt;property id=&quot;20300&quot; value=&quot;Slide 22&quot;/&gt;&lt;property id=&quot;20307&quot; value=&quot;266&quot;/&gt;&lt;/object&gt;&lt;object type=&quot;3&quot; unique_id=&quot;10025&quot;&gt;&lt;property id=&quot;20148&quot; value=&quot;5&quot;/&gt;&lt;property id=&quot;20300&quot; value=&quot;Slide 23&quot;/&gt;&lt;property id=&quot;20307&quot; value=&quot;285&quot;/&gt;&lt;/object&gt;&lt;object type=&quot;3&quot; unique_id=&quot;10026&quot;&gt;&lt;property id=&quot;20148&quot; value=&quot;5&quot;/&gt;&lt;property id=&quot;20300&quot; value=&quot;Slide 24&quot;/&gt;&lt;property id=&quot;20307&quot; value=&quot;262&quot;/&gt;&lt;/object&gt;&lt;object type=&quot;3&quot; unique_id=&quot;10027&quot;&gt;&lt;property id=&quot;20148&quot; value=&quot;5&quot;/&gt;&lt;property id=&quot;20300&quot; value=&quot;Slide 25&quot;/&gt;&lt;property id=&quot;20307&quot; value=&quot;286&quot;/&gt;&lt;/object&gt;&lt;object type=&quot;3&quot; unique_id=&quot;10028&quot;&gt;&lt;property id=&quot;20148&quot; value=&quot;5&quot;/&gt;&lt;property id=&quot;20300&quot; value=&quot;Slide 26&quot;/&gt;&lt;property id=&quot;20307&quot; value=&quot;261&quot;/&gt;&lt;/object&gt;&lt;object type=&quot;3&quot; unique_id=&quot;10029&quot;&gt;&lt;property id=&quot;20148&quot; value=&quot;5&quot;/&gt;&lt;property id=&quot;20300&quot; value=&quot;Slide 27&quot;/&gt;&lt;property id=&quot;20307&quot; value=&quot;287&quot;/&gt;&lt;/object&gt;&lt;object type=&quot;3&quot; unique_id=&quot;10030&quot;&gt;&lt;property id=&quot;20148&quot; value=&quot;5&quot;/&gt;&lt;property id=&quot;20300&quot; value=&quot;Slide 28&quot;/&gt;&lt;property id=&quot;20307&quot; value=&quot;289&quot;/&gt;&lt;/object&gt;&lt;/object&gt;&lt;object type=&quot;8&quot; unique_id=&quot;10060&quot;&gt;&lt;/object&gt;&lt;/object&gt;&lt;/database&gt;"/>
  <p:tag name="SECTOMILLISECCONVERTED" val="1"/>
</p:tagLst>
</file>

<file path=ppt/theme/theme1.xml><?xml version="1.0" encoding="utf-8"?>
<a:theme xmlns:a="http://schemas.openxmlformats.org/drawingml/2006/main" name="CYSHCN Theme on sid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CYSHCN Theme on side</Template>
  <TotalTime>3336</TotalTime>
  <Words>1133</Words>
  <Application>Microsoft Office PowerPoint</Application>
  <PresentationFormat>On-screen Show (4:3)</PresentationFormat>
  <Paragraphs>169</Paragraphs>
  <Slides>33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Comic Sans MS</vt:lpstr>
      <vt:lpstr>CYSHCN Theme on side</vt:lpstr>
      <vt:lpstr>Inclusion for All</vt:lpstr>
      <vt:lpstr>PowerPoint Presentation</vt:lpstr>
      <vt:lpstr>What We Will Cover</vt:lpstr>
      <vt:lpstr>PowerPoint Presentation</vt:lpstr>
      <vt:lpstr>250,000 WI children have a special health care need </vt:lpstr>
      <vt:lpstr>Of those 250,000 WI children with a special health need….</vt:lpstr>
      <vt:lpstr>Of those 250,000 WI children with a special health need….</vt:lpstr>
      <vt:lpstr>Of those 250,000 WI children with a special health need….</vt:lpstr>
      <vt:lpstr>In Wisconsin…</vt:lpstr>
      <vt:lpstr>PowerPoint Presentation</vt:lpstr>
      <vt:lpstr>PowerPoint Presentation</vt:lpstr>
      <vt:lpstr>PowerPoint Presentation</vt:lpstr>
      <vt:lpstr>Examples of Conditions Include: _______________________________________________________________________</vt:lpstr>
      <vt:lpstr>Five Regional Centers</vt:lpstr>
      <vt:lpstr>PowerPoint Presentation</vt:lpstr>
      <vt:lpstr>Medicaid Services to Help Your Families _______________________________________________________________________</vt:lpstr>
      <vt:lpstr>Health Care Coverage</vt:lpstr>
      <vt:lpstr>Long Term Care Programs</vt:lpstr>
      <vt:lpstr>Wisconsin Affiliates</vt:lpstr>
      <vt:lpstr>Some ways to think about Inclusion</vt:lpstr>
      <vt:lpstr>Inclusion</vt:lpstr>
      <vt:lpstr>PowerPoint Presentation</vt:lpstr>
      <vt:lpstr>Social Emotional Learning</vt:lpstr>
      <vt:lpstr>Americans with Disabilities Act</vt:lpstr>
      <vt:lpstr>Seclusion and Restraint</vt:lpstr>
      <vt:lpstr>Strategies &amp; Support</vt:lpstr>
      <vt:lpstr>Strategies &amp; Support</vt:lpstr>
      <vt:lpstr>Strategies &amp; Support</vt:lpstr>
      <vt:lpstr>Scenarios</vt:lpstr>
      <vt:lpstr>Scenarios</vt:lpstr>
      <vt:lpstr>Scenarios</vt:lpstr>
      <vt:lpstr>Thank you!</vt:lpstr>
      <vt:lpstr>PowerPoint Presentation</vt:lpstr>
    </vt:vector>
  </TitlesOfParts>
  <Company>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Youth with Special Health Care Needs</dc:title>
  <dc:creator>Burns, Rebecca K</dc:creator>
  <cp:lastModifiedBy>Allison Lourash</cp:lastModifiedBy>
  <cp:revision>146</cp:revision>
  <cp:lastPrinted>2017-09-29T13:38:06Z</cp:lastPrinted>
  <dcterms:created xsi:type="dcterms:W3CDTF">2016-12-19T14:49:41Z</dcterms:created>
  <dcterms:modified xsi:type="dcterms:W3CDTF">2018-11-09T17:49:15Z</dcterms:modified>
</cp:coreProperties>
</file>